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75" r:id="rId4"/>
    <p:sldId id="276" r:id="rId5"/>
    <p:sldId id="277" r:id="rId6"/>
    <p:sldId id="278" r:id="rId7"/>
    <p:sldId id="280" r:id="rId8"/>
    <p:sldId id="281" r:id="rId9"/>
    <p:sldId id="282" r:id="rId10"/>
    <p:sldId id="37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0" r:id="rId23"/>
    <p:sldId id="261" r:id="rId24"/>
    <p:sldId id="262" r:id="rId25"/>
    <p:sldId id="263" r:id="rId26"/>
    <p:sldId id="265" r:id="rId27"/>
    <p:sldId id="266" r:id="rId28"/>
    <p:sldId id="267" r:id="rId29"/>
    <p:sldId id="272" r:id="rId30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mahdi Meriem Bouchra" initials="BM" lastIdx="1" clrIdx="0">
    <p:extLst>
      <p:ext uri="{19B8F6BF-5375-455C-9EA6-DF929625EA0E}">
        <p15:presenceInfo xmlns:p15="http://schemas.microsoft.com/office/powerpoint/2012/main" userId="S::meriembouchra.benmahdi@univ-tlemcen.dz::fb94dbf9-15c5-4f3a-ae59-cb11edbc79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>
      <p:cViewPr varScale="1">
        <p:scale>
          <a:sx n="63" d="100"/>
          <a:sy n="63" d="100"/>
        </p:scale>
        <p:origin x="12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A69CE-DA6D-41ED-B673-65ECDD26B080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9ACF7-D1E2-457E-8AFE-60EE5F63E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15/11/2022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3</a:t>
            </a: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15/11/2022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3</a:t>
            </a: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15/11/2022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3</a:t>
            </a: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15/11/2022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3</a:t>
            </a: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15/11/2022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3</a:t>
            </a: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523" y="657835"/>
            <a:ext cx="9681210" cy="1268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1179" y="1631358"/>
            <a:ext cx="9491980" cy="462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02650" y="6438383"/>
            <a:ext cx="676910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15/11/2022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23832" y="6438383"/>
            <a:ext cx="187325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3</a:t>
            </a: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63500" y="-28575"/>
            <a:ext cx="8738235" cy="20085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550285">
              <a:lnSpc>
                <a:spcPts val="1880"/>
              </a:lnSpc>
              <a:spcBef>
                <a:spcPts val="345"/>
              </a:spcBef>
            </a:pPr>
            <a:r>
              <a:rPr sz="1750" b="1" spc="-5" dirty="0">
                <a:latin typeface="Times New Roman"/>
                <a:cs typeface="Times New Roman"/>
              </a:rPr>
              <a:t>UNIVERSITÉ ABOU </a:t>
            </a:r>
            <a:r>
              <a:rPr sz="1750" b="1" dirty="0">
                <a:latin typeface="Times New Roman"/>
                <a:cs typeface="Times New Roman"/>
              </a:rPr>
              <a:t>BAKR </a:t>
            </a:r>
            <a:r>
              <a:rPr sz="1750" b="1" spc="-5" dirty="0">
                <a:latin typeface="Times New Roman"/>
                <a:cs typeface="Times New Roman"/>
              </a:rPr>
              <a:t>BEL-KAID–TLEMCEN </a:t>
            </a:r>
            <a:r>
              <a:rPr sz="1750" b="1" spc="-425" dirty="0">
                <a:latin typeface="Times New Roman"/>
                <a:cs typeface="Times New Roman"/>
              </a:rPr>
              <a:t> </a:t>
            </a:r>
            <a:r>
              <a:rPr sz="1750" b="1" spc="-25" dirty="0">
                <a:latin typeface="Times New Roman"/>
                <a:cs typeface="Times New Roman"/>
              </a:rPr>
              <a:t>FACULÉ</a:t>
            </a:r>
            <a:r>
              <a:rPr sz="1750" b="1" spc="3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DES</a:t>
            </a:r>
            <a:r>
              <a:rPr sz="1750" b="1" spc="20" dirty="0">
                <a:latin typeface="Times New Roman"/>
                <a:cs typeface="Times New Roman"/>
              </a:rPr>
              <a:t> </a:t>
            </a:r>
            <a:r>
              <a:rPr sz="1750" b="1" spc="-5" dirty="0">
                <a:latin typeface="Times New Roman"/>
                <a:cs typeface="Times New Roman"/>
              </a:rPr>
              <a:t>SCIENCES</a:t>
            </a: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ts val="1770"/>
              </a:lnSpc>
            </a:pPr>
            <a:r>
              <a:rPr sz="1750" b="1" spc="-20" dirty="0">
                <a:latin typeface="Times New Roman"/>
                <a:cs typeface="Times New Roman"/>
              </a:rPr>
              <a:t>DÉPARTEMENT</a:t>
            </a:r>
            <a:r>
              <a:rPr sz="1750" b="1" spc="15" dirty="0">
                <a:latin typeface="Times New Roman"/>
                <a:cs typeface="Times New Roman"/>
              </a:rPr>
              <a:t> </a:t>
            </a:r>
            <a:r>
              <a:rPr sz="1750" b="1" spc="-15" dirty="0">
                <a:latin typeface="Times New Roman"/>
                <a:cs typeface="Times New Roman"/>
              </a:rPr>
              <a:t>D’INFORMATIQUE</a:t>
            </a: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ts val="2000"/>
              </a:lnSpc>
            </a:pPr>
            <a:r>
              <a:rPr sz="1750" b="1" spc="-10" dirty="0">
                <a:latin typeface="Times New Roman"/>
                <a:cs typeface="Times New Roman"/>
              </a:rPr>
              <a:t>Première</a:t>
            </a:r>
            <a:r>
              <a:rPr sz="1750" b="1" spc="-25" dirty="0">
                <a:latin typeface="Times New Roman"/>
                <a:cs typeface="Times New Roman"/>
              </a:rPr>
              <a:t> </a:t>
            </a:r>
            <a:r>
              <a:rPr sz="1750" b="1" spc="-5" dirty="0">
                <a:latin typeface="Times New Roman"/>
                <a:cs typeface="Times New Roman"/>
              </a:rPr>
              <a:t>année</a:t>
            </a:r>
            <a:r>
              <a:rPr sz="1750" b="1" spc="-2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imes New Roman"/>
                <a:cs typeface="Times New Roman"/>
              </a:rPr>
              <a:t>licence</a:t>
            </a:r>
            <a:endParaRPr sz="1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830705">
              <a:lnSpc>
                <a:spcPct val="100000"/>
              </a:lnSpc>
            </a:pPr>
            <a:r>
              <a:rPr sz="2450" b="1" dirty="0">
                <a:solidFill>
                  <a:srgbClr val="91CF50"/>
                </a:solidFill>
                <a:latin typeface="Comic Sans MS"/>
                <a:cs typeface="Comic Sans MS"/>
              </a:rPr>
              <a:t>Électronique</a:t>
            </a:r>
            <a:r>
              <a:rPr sz="2450" b="1" spc="-40" dirty="0">
                <a:solidFill>
                  <a:srgbClr val="91CF50"/>
                </a:solidFill>
                <a:latin typeface="Comic Sans MS"/>
                <a:cs typeface="Comic Sans MS"/>
              </a:rPr>
              <a:t> </a:t>
            </a:r>
            <a:r>
              <a:rPr sz="2450" b="1" spc="-5" dirty="0">
                <a:solidFill>
                  <a:srgbClr val="91CF50"/>
                </a:solidFill>
                <a:latin typeface="Comic Sans MS"/>
                <a:cs typeface="Comic Sans MS"/>
              </a:rPr>
              <a:t>des</a:t>
            </a:r>
            <a:r>
              <a:rPr sz="2450" b="1" spc="-10" dirty="0">
                <a:solidFill>
                  <a:srgbClr val="91CF50"/>
                </a:solidFill>
                <a:latin typeface="Comic Sans MS"/>
                <a:cs typeface="Comic Sans MS"/>
              </a:rPr>
              <a:t> </a:t>
            </a:r>
            <a:r>
              <a:rPr sz="2450" b="1" spc="5" dirty="0">
                <a:solidFill>
                  <a:srgbClr val="91CF50"/>
                </a:solidFill>
                <a:latin typeface="Comic Sans MS"/>
                <a:cs typeface="Comic Sans MS"/>
              </a:rPr>
              <a:t>composants</a:t>
            </a:r>
            <a:r>
              <a:rPr sz="2450" b="1" spc="-60" dirty="0">
                <a:solidFill>
                  <a:srgbClr val="91CF50"/>
                </a:solidFill>
                <a:latin typeface="Comic Sans MS"/>
                <a:cs typeface="Comic Sans MS"/>
              </a:rPr>
              <a:t> </a:t>
            </a:r>
            <a:r>
              <a:rPr sz="2450" b="1" spc="5" dirty="0">
                <a:solidFill>
                  <a:srgbClr val="91CF50"/>
                </a:solidFill>
                <a:latin typeface="Comic Sans MS"/>
                <a:cs typeface="Comic Sans MS"/>
              </a:rPr>
              <a:t>et</a:t>
            </a:r>
            <a:r>
              <a:rPr sz="2450" b="1" spc="-15" dirty="0">
                <a:solidFill>
                  <a:srgbClr val="91CF50"/>
                </a:solidFill>
                <a:latin typeface="Comic Sans MS"/>
                <a:cs typeface="Comic Sans MS"/>
              </a:rPr>
              <a:t> </a:t>
            </a:r>
            <a:r>
              <a:rPr sz="2450" b="1" spc="5" dirty="0">
                <a:solidFill>
                  <a:srgbClr val="91CF50"/>
                </a:solidFill>
                <a:latin typeface="Comic Sans MS"/>
                <a:cs typeface="Comic Sans MS"/>
              </a:rPr>
              <a:t>des</a:t>
            </a:r>
            <a:r>
              <a:rPr sz="2450" b="1" spc="-10" dirty="0">
                <a:solidFill>
                  <a:srgbClr val="91CF50"/>
                </a:solidFill>
                <a:latin typeface="Comic Sans MS"/>
                <a:cs typeface="Comic Sans MS"/>
              </a:rPr>
              <a:t> </a:t>
            </a:r>
            <a:r>
              <a:rPr sz="2450" b="1" spc="5" dirty="0">
                <a:solidFill>
                  <a:srgbClr val="91CF50"/>
                </a:solidFill>
                <a:latin typeface="Comic Sans MS"/>
                <a:cs typeface="Comic Sans MS"/>
              </a:rPr>
              <a:t>systèmes</a:t>
            </a:r>
            <a:endParaRPr sz="2450" dirty="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8266" y="116425"/>
            <a:ext cx="1136029" cy="16672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32265" y="6357599"/>
            <a:ext cx="2697480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0" dirty="0">
                <a:latin typeface="Times New Roman"/>
                <a:cs typeface="Times New Roman"/>
              </a:rPr>
              <a:t>Année</a:t>
            </a:r>
            <a:r>
              <a:rPr sz="1550" b="1" spc="-30" dirty="0">
                <a:latin typeface="Times New Roman"/>
                <a:cs typeface="Times New Roman"/>
              </a:rPr>
              <a:t> </a:t>
            </a:r>
            <a:r>
              <a:rPr sz="1550" b="1" spc="10" dirty="0">
                <a:latin typeface="Times New Roman"/>
                <a:cs typeface="Times New Roman"/>
              </a:rPr>
              <a:t>universitaire:</a:t>
            </a:r>
            <a:r>
              <a:rPr sz="1550" b="1" spc="-55" dirty="0">
                <a:latin typeface="Times New Roman"/>
                <a:cs typeface="Times New Roman"/>
              </a:rPr>
              <a:t> </a:t>
            </a:r>
            <a:r>
              <a:rPr sz="1550" b="1" spc="15" dirty="0">
                <a:latin typeface="Times New Roman"/>
                <a:cs typeface="Times New Roman"/>
              </a:rPr>
              <a:t>202</a:t>
            </a:r>
            <a:r>
              <a:rPr lang="fr-FR" sz="1550" b="1" spc="15" dirty="0">
                <a:latin typeface="Times New Roman"/>
                <a:cs typeface="Times New Roman"/>
              </a:rPr>
              <a:t>4-</a:t>
            </a:r>
            <a:r>
              <a:rPr sz="1550" b="1" spc="15" dirty="0">
                <a:latin typeface="Times New Roman"/>
                <a:cs typeface="Times New Roman"/>
              </a:rPr>
              <a:t>202</a:t>
            </a:r>
            <a:r>
              <a:rPr lang="fr-FR" sz="1550" b="1" spc="15" dirty="0">
                <a:latin typeface="Times New Roman"/>
                <a:cs typeface="Times New Roman"/>
              </a:rPr>
              <a:t>5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118" y="5659578"/>
            <a:ext cx="414147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5" dirty="0">
                <a:latin typeface="Times New Roman"/>
                <a:cs typeface="Times New Roman"/>
              </a:rPr>
              <a:t>Mme</a:t>
            </a:r>
            <a:r>
              <a:rPr sz="1550" b="1" spc="-15" dirty="0">
                <a:latin typeface="Times New Roman"/>
                <a:cs typeface="Times New Roman"/>
              </a:rPr>
              <a:t> </a:t>
            </a:r>
            <a:r>
              <a:rPr sz="1550" b="1" spc="20" dirty="0">
                <a:latin typeface="Times New Roman"/>
                <a:cs typeface="Times New Roman"/>
              </a:rPr>
              <a:t>HABRI</a:t>
            </a:r>
            <a:r>
              <a:rPr sz="1550" b="1" spc="-20" dirty="0">
                <a:latin typeface="Times New Roman"/>
                <a:cs typeface="Times New Roman"/>
              </a:rPr>
              <a:t> </a:t>
            </a:r>
            <a:r>
              <a:rPr sz="1550" b="1" spc="10" dirty="0">
                <a:latin typeface="Times New Roman"/>
                <a:cs typeface="Times New Roman"/>
              </a:rPr>
              <a:t>née</a:t>
            </a:r>
            <a:r>
              <a:rPr sz="1550" b="1" spc="-10" dirty="0">
                <a:latin typeface="Times New Roman"/>
                <a:cs typeface="Times New Roman"/>
              </a:rPr>
              <a:t> </a:t>
            </a:r>
            <a:r>
              <a:rPr sz="1550" b="1" spc="20" dirty="0">
                <a:latin typeface="Times New Roman"/>
                <a:cs typeface="Times New Roman"/>
              </a:rPr>
              <a:t>BENMAHDI</a:t>
            </a:r>
            <a:r>
              <a:rPr sz="1550" b="1" spc="-35" dirty="0">
                <a:latin typeface="Times New Roman"/>
                <a:cs typeface="Times New Roman"/>
              </a:rPr>
              <a:t> </a:t>
            </a:r>
            <a:r>
              <a:rPr sz="1550" b="1" spc="20" dirty="0">
                <a:latin typeface="Times New Roman"/>
                <a:cs typeface="Times New Roman"/>
              </a:rPr>
              <a:t>Meryem</a:t>
            </a:r>
            <a:r>
              <a:rPr sz="1550" b="1" spc="-55" dirty="0">
                <a:latin typeface="Times New Roman"/>
                <a:cs typeface="Times New Roman"/>
              </a:rPr>
              <a:t> </a:t>
            </a:r>
            <a:r>
              <a:rPr sz="1550" b="1" spc="15" dirty="0">
                <a:latin typeface="Times New Roman"/>
                <a:cs typeface="Times New Roman"/>
              </a:rPr>
              <a:t>Bochra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219" y="3142222"/>
            <a:ext cx="10585181" cy="112466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252470" marR="5080" indent="-3240405">
              <a:lnSpc>
                <a:spcPts val="3790"/>
              </a:lnSpc>
              <a:spcBef>
                <a:spcPts val="57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Chapitre</a:t>
            </a:r>
            <a:r>
              <a:rPr sz="3200" b="1" spc="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3:</a:t>
            </a:r>
            <a:r>
              <a:rPr sz="3200" b="1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Composant</a:t>
            </a:r>
            <a:r>
              <a:rPr sz="3200" b="1" spc="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électronique</a:t>
            </a:r>
            <a:r>
              <a:rPr sz="3200" b="1" spc="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d’un </a:t>
            </a:r>
            <a:r>
              <a:rPr sz="3200" b="1" spc="-150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Comic Sans MS"/>
                <a:cs typeface="Comic Sans MS"/>
              </a:rPr>
              <a:t>ordinateur</a:t>
            </a:r>
          </a:p>
          <a:p>
            <a:pPr marL="3252470" marR="5080" indent="-3240405" algn="ctr">
              <a:lnSpc>
                <a:spcPts val="3790"/>
              </a:lnSpc>
              <a:spcBef>
                <a:spcPts val="570"/>
              </a:spcBef>
            </a:pPr>
            <a:r>
              <a:rPr lang="fr-FR" sz="3200" b="1" dirty="0">
                <a:solidFill>
                  <a:srgbClr val="00B050"/>
                </a:solidFill>
                <a:latin typeface="Comic Sans MS"/>
                <a:cs typeface="Comic Sans MS"/>
              </a:rPr>
              <a:t>Carte mère </a:t>
            </a:r>
            <a:endParaRPr sz="3200" dirty="0">
              <a:solidFill>
                <a:srgbClr val="00B05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529D7D3A-650B-5479-0FEE-045D2DC439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00" y="200025"/>
            <a:ext cx="10439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56" y="6452679"/>
            <a:ext cx="905764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8921115" algn="l"/>
              </a:tabLst>
            </a:pPr>
            <a:r>
              <a:rPr sz="1050" dirty="0">
                <a:solidFill>
                  <a:srgbClr val="898989"/>
                </a:solidFill>
                <a:latin typeface="Calibri"/>
                <a:cs typeface="Calibri"/>
              </a:rPr>
              <a:t>15/11/2022	28</a:t>
            </a:r>
            <a:endParaRPr sz="105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6" y="914400"/>
            <a:ext cx="10213848" cy="57317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27300" y="6829425"/>
            <a:ext cx="6629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Architecture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Chipset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North-bridge/South-bridge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282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950842"/>
            <a:ext cx="7270368" cy="5661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marR="8255" indent="-201295" algn="just">
              <a:lnSpc>
                <a:spcPct val="100099"/>
              </a:lnSpc>
              <a:spcBef>
                <a:spcPts val="105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dirty="0">
                <a:latin typeface="Times New Roman"/>
                <a:cs typeface="Times New Roman"/>
              </a:rPr>
              <a:t>Le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CMOS( Complementary </a:t>
            </a:r>
            <a:r>
              <a:rPr sz="3200" b="1" spc="-5" dirty="0">
                <a:latin typeface="Times New Roman"/>
                <a:cs typeface="Times New Roman"/>
              </a:rPr>
              <a:t>Metal Oxide </a:t>
            </a:r>
            <a:r>
              <a:rPr sz="3200" b="1" dirty="0">
                <a:latin typeface="Times New Roman"/>
                <a:cs typeface="Times New Roman"/>
              </a:rPr>
              <a:t> Semiconductor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)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est</a:t>
            </a:r>
            <a:r>
              <a:rPr sz="3200" b="1" dirty="0">
                <a:latin typeface="Times New Roman"/>
                <a:cs typeface="Times New Roman"/>
              </a:rPr>
              <a:t> un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circuit</a:t>
            </a:r>
            <a:r>
              <a:rPr sz="3200" b="1" spc="6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spécialisé </a:t>
            </a:r>
            <a:r>
              <a:rPr sz="3200" b="1" spc="-6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qui contient une petite </a:t>
            </a:r>
            <a:r>
              <a:rPr sz="3200" b="1" spc="-5" dirty="0">
                <a:latin typeface="Times New Roman"/>
                <a:cs typeface="Times New Roman"/>
              </a:rPr>
              <a:t>mémoire </a:t>
            </a:r>
            <a:r>
              <a:rPr sz="3200" b="1" dirty="0">
                <a:latin typeface="Times New Roman"/>
                <a:cs typeface="Times New Roman"/>
              </a:rPr>
              <a:t>avec </a:t>
            </a:r>
            <a:r>
              <a:rPr sz="3200" b="1" spc="-10" dirty="0">
                <a:latin typeface="Times New Roman"/>
                <a:cs typeface="Times New Roman"/>
              </a:rPr>
              <a:t>une 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faible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consommation</a:t>
            </a:r>
            <a:r>
              <a:rPr sz="3200" b="1" spc="-5" dirty="0">
                <a:latin typeface="Times New Roman"/>
                <a:cs typeface="Times New Roman"/>
              </a:rPr>
              <a:t> d’énergie.</a:t>
            </a:r>
            <a:endParaRPr sz="3200" b="1" dirty="0">
              <a:latin typeface="Times New Roman"/>
              <a:cs typeface="Times New Roman"/>
            </a:endParaRPr>
          </a:p>
          <a:p>
            <a:pPr marL="213360" marR="5080" indent="-201295" algn="just">
              <a:lnSpc>
                <a:spcPct val="10020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spc="5" dirty="0">
                <a:latin typeface="Times New Roman"/>
                <a:cs typeface="Times New Roman"/>
              </a:rPr>
              <a:t>Son </a:t>
            </a:r>
            <a:r>
              <a:rPr sz="3200" b="1" dirty="0">
                <a:latin typeface="Times New Roman"/>
                <a:cs typeface="Times New Roman"/>
              </a:rPr>
              <a:t>rôle </a:t>
            </a:r>
            <a:r>
              <a:rPr sz="3200" b="1" spc="-5" dirty="0">
                <a:latin typeface="Times New Roman"/>
                <a:cs typeface="Times New Roman"/>
              </a:rPr>
              <a:t>est </a:t>
            </a:r>
            <a:r>
              <a:rPr sz="3200" b="1" dirty="0">
                <a:latin typeface="Times New Roman"/>
                <a:cs typeface="Times New Roman"/>
              </a:rPr>
              <a:t>de </a:t>
            </a:r>
            <a:r>
              <a:rPr sz="3200" b="1" spc="-5" dirty="0">
                <a:latin typeface="Times New Roman"/>
                <a:cs typeface="Times New Roman"/>
              </a:rPr>
              <a:t>conservé </a:t>
            </a:r>
            <a:r>
              <a:rPr sz="3200" b="1" spc="5" dirty="0">
                <a:latin typeface="Times New Roman"/>
                <a:cs typeface="Times New Roman"/>
              </a:rPr>
              <a:t>la </a:t>
            </a:r>
            <a:r>
              <a:rPr sz="3200" b="1" spc="-5" dirty="0">
                <a:latin typeface="Times New Roman"/>
                <a:cs typeface="Times New Roman"/>
              </a:rPr>
              <a:t>date, l’heure et </a:t>
            </a:r>
            <a:r>
              <a:rPr sz="3200" b="1" dirty="0">
                <a:latin typeface="Times New Roman"/>
                <a:cs typeface="Times New Roman"/>
              </a:rPr>
              <a:t> tous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les</a:t>
            </a:r>
            <a:r>
              <a:rPr sz="3200" b="1" dirty="0">
                <a:latin typeface="Times New Roman"/>
                <a:cs typeface="Times New Roman"/>
              </a:rPr>
              <a:t> paramètres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qui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permettent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le 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démarrage correcte </a:t>
            </a:r>
            <a:r>
              <a:rPr sz="3200" b="1" dirty="0">
                <a:latin typeface="Times New Roman"/>
                <a:cs typeface="Times New Roman"/>
              </a:rPr>
              <a:t>de l’ordinateur quand </a:t>
            </a:r>
            <a:r>
              <a:rPr sz="3200" b="1" spc="-15" dirty="0">
                <a:latin typeface="Times New Roman"/>
                <a:cs typeface="Times New Roman"/>
              </a:rPr>
              <a:t>il </a:t>
            </a:r>
            <a:r>
              <a:rPr sz="3200" b="1" spc="-6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éteint.</a:t>
            </a:r>
          </a:p>
          <a:p>
            <a:pPr marL="213360" marR="6350" indent="-201295" algn="just">
              <a:lnSpc>
                <a:spcPct val="100299"/>
              </a:lnSpc>
              <a:spcBef>
                <a:spcPts val="865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dirty="0">
                <a:latin typeface="Times New Roman"/>
                <a:cs typeface="Times New Roman"/>
              </a:rPr>
              <a:t>Enlever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la</a:t>
            </a:r>
            <a:r>
              <a:rPr sz="3200" b="1" spc="-5" dirty="0">
                <a:latin typeface="Times New Roman"/>
                <a:cs typeface="Times New Roman"/>
              </a:rPr>
              <a:t> pile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permet</a:t>
            </a:r>
            <a:r>
              <a:rPr sz="3200" b="1" dirty="0">
                <a:latin typeface="Times New Roman"/>
                <a:cs typeface="Times New Roman"/>
              </a:rPr>
              <a:t> de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restaurer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les </a:t>
            </a:r>
            <a:r>
              <a:rPr sz="3200" b="1" dirty="0">
                <a:latin typeface="Times New Roman"/>
                <a:cs typeface="Times New Roman"/>
              </a:rPr>
              <a:t> paramètres</a:t>
            </a:r>
            <a:r>
              <a:rPr sz="3200" b="1" spc="-5" dirty="0">
                <a:latin typeface="Times New Roman"/>
                <a:cs typeface="Times New Roman"/>
              </a:rPr>
              <a:t> par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défaut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du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BIOS.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4487"/>
            <a:ext cx="108331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5" dirty="0"/>
              <a:t>C</a:t>
            </a:r>
            <a:r>
              <a:rPr sz="4700" b="1" spc="65" dirty="0"/>
              <a:t>M</a:t>
            </a:r>
            <a:r>
              <a:rPr sz="4700" b="1" spc="-10" dirty="0"/>
              <a:t>O</a:t>
            </a:r>
            <a:r>
              <a:rPr sz="4700" b="1" spc="25" dirty="0"/>
              <a:t>S</a:t>
            </a:r>
            <a:endParaRPr sz="47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5031" y="2105025"/>
            <a:ext cx="2886455" cy="21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370" y="428625"/>
            <a:ext cx="7517130" cy="68037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marR="5080" indent="-201295" algn="just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dirty="0">
                <a:latin typeface="Times New Roman"/>
                <a:cs typeface="Times New Roman"/>
              </a:rPr>
              <a:t>Le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BIOS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(Basic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Input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Output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Service)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est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le 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programme responsable de </a:t>
            </a:r>
            <a:r>
              <a:rPr sz="3200" b="1" spc="5" dirty="0">
                <a:latin typeface="Times New Roman"/>
                <a:cs typeface="Times New Roman"/>
              </a:rPr>
              <a:t>la </a:t>
            </a:r>
            <a:r>
              <a:rPr sz="3200" b="1" dirty="0">
                <a:latin typeface="Times New Roman"/>
                <a:cs typeface="Times New Roman"/>
              </a:rPr>
              <a:t>gestion du matériel: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clavier,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écran,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disques</a:t>
            </a:r>
            <a:r>
              <a:rPr sz="3200" b="1" dirty="0">
                <a:latin typeface="Times New Roman"/>
                <a:cs typeface="Times New Roman"/>
              </a:rPr>
              <a:t> durs,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liaisons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séries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et </a:t>
            </a:r>
            <a:r>
              <a:rPr sz="3200" b="1" dirty="0">
                <a:latin typeface="Times New Roman"/>
                <a:cs typeface="Times New Roman"/>
              </a:rPr>
              <a:t> parallèles,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etc...</a:t>
            </a:r>
          </a:p>
          <a:p>
            <a:pPr marL="213360" marR="5080" indent="-201295" algn="just">
              <a:lnSpc>
                <a:spcPct val="15000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lang="fr-FR" sz="3200" b="1" spc="-15" dirty="0">
                <a:latin typeface="Times New Roman"/>
                <a:cs typeface="Times New Roman"/>
              </a:rPr>
              <a:t>Il </a:t>
            </a:r>
            <a:r>
              <a:rPr lang="fr-FR" sz="3200" b="1" spc="-5" dirty="0">
                <a:latin typeface="Times New Roman"/>
                <a:cs typeface="Times New Roman"/>
              </a:rPr>
              <a:t>est</a:t>
            </a:r>
            <a:r>
              <a:rPr lang="fr-FR" sz="3200" b="1" dirty="0">
                <a:latin typeface="Times New Roman"/>
                <a:cs typeface="Times New Roman"/>
              </a:rPr>
              <a:t> sauvegardé</a:t>
            </a:r>
            <a:r>
              <a:rPr lang="fr-FR" sz="3200" b="1" spc="5" dirty="0">
                <a:latin typeface="Times New Roman"/>
                <a:cs typeface="Times New Roman"/>
              </a:rPr>
              <a:t> dans</a:t>
            </a:r>
            <a:r>
              <a:rPr lang="fr-FR" sz="3200" b="1" spc="10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une</a:t>
            </a:r>
            <a:r>
              <a:rPr lang="fr-FR" sz="3200" b="1" spc="5" dirty="0"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latin typeface="Times New Roman"/>
                <a:cs typeface="Times New Roman"/>
              </a:rPr>
              <a:t>mémoire</a:t>
            </a:r>
            <a:r>
              <a:rPr lang="fr-FR" sz="3200" b="1" dirty="0"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latin typeface="Times New Roman"/>
                <a:cs typeface="Times New Roman"/>
              </a:rPr>
              <a:t>morte </a:t>
            </a:r>
            <a:r>
              <a:rPr lang="fr-FR" sz="3200" b="1" dirty="0">
                <a:latin typeface="Times New Roman"/>
                <a:cs typeface="Times New Roman"/>
              </a:rPr>
              <a:t> (EEPROM).</a:t>
            </a:r>
          </a:p>
          <a:p>
            <a:pPr marL="213360" marR="5080" indent="-201295" algn="just">
              <a:lnSpc>
                <a:spcPct val="15000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lang="fr-FR" sz="3200" b="1" spc="-5" dirty="0">
                <a:latin typeface="Times New Roman"/>
                <a:cs typeface="Times New Roman"/>
              </a:rPr>
              <a:t>Il</a:t>
            </a:r>
            <a:r>
              <a:rPr lang="fr-FR" sz="3200" b="1" dirty="0"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latin typeface="Times New Roman"/>
                <a:cs typeface="Times New Roman"/>
              </a:rPr>
              <a:t>utilise</a:t>
            </a:r>
            <a:r>
              <a:rPr lang="fr-FR" sz="3200" b="1" dirty="0">
                <a:latin typeface="Times New Roman"/>
                <a:cs typeface="Times New Roman"/>
              </a:rPr>
              <a:t> </a:t>
            </a:r>
            <a:r>
              <a:rPr lang="fr-FR" sz="3200" b="1" spc="-15" dirty="0">
                <a:latin typeface="Times New Roman"/>
                <a:cs typeface="Times New Roman"/>
              </a:rPr>
              <a:t>les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données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contenues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dans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le  </a:t>
            </a:r>
            <a:r>
              <a:rPr sz="3200" b="1" spc="-5" dirty="0">
                <a:latin typeface="Times New Roman"/>
                <a:cs typeface="Times New Roman"/>
              </a:rPr>
              <a:t>CMO</a:t>
            </a:r>
            <a:r>
              <a:rPr lang="fr-FR" sz="3200" b="1" spc="-5" dirty="0">
                <a:latin typeface="Times New Roman"/>
                <a:cs typeface="Times New Roman"/>
              </a:rPr>
              <a:t>S pour </a:t>
            </a:r>
            <a:r>
              <a:rPr lang="fr-FR" sz="3200" b="1" dirty="0">
                <a:latin typeface="Times New Roman"/>
                <a:cs typeface="Times New Roman"/>
              </a:rPr>
              <a:t>connaître</a:t>
            </a:r>
            <a:r>
              <a:rPr sz="3200" b="1" spc="5" dirty="0">
                <a:latin typeface="Times New Roman"/>
                <a:cs typeface="Times New Roman"/>
              </a:rPr>
              <a:t> la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configuration</a:t>
            </a:r>
            <a:r>
              <a:rPr sz="3200" b="1" dirty="0">
                <a:latin typeface="Times New Roman"/>
                <a:cs typeface="Times New Roman"/>
              </a:rPr>
              <a:t> matérielle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</a:t>
            </a:r>
            <a:r>
              <a:rPr sz="3200" b="1" spc="5" dirty="0">
                <a:latin typeface="Times New Roman"/>
                <a:cs typeface="Times New Roman"/>
              </a:rPr>
              <a:t> la </a:t>
            </a:r>
            <a:r>
              <a:rPr sz="3200" b="1" spc="-6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machine.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95858"/>
            <a:ext cx="10884953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20" dirty="0"/>
              <a:t>B</a:t>
            </a:r>
            <a:r>
              <a:rPr sz="4700" b="1" spc="35" dirty="0"/>
              <a:t>I</a:t>
            </a:r>
            <a:r>
              <a:rPr sz="4700" b="1" spc="-10" dirty="0"/>
              <a:t>O</a:t>
            </a:r>
            <a:r>
              <a:rPr sz="4700" b="1" spc="25" dirty="0"/>
              <a:t>S</a:t>
            </a:r>
            <a:endParaRPr sz="47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7319" y="2584596"/>
            <a:ext cx="2408338" cy="18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9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67" y="1230970"/>
            <a:ext cx="10269034" cy="3143168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13360" marR="5080" indent="-201295" algn="just">
              <a:lnSpc>
                <a:spcPts val="3020"/>
              </a:lnSpc>
              <a:spcBef>
                <a:spcPts val="490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spc="5" dirty="0">
                <a:latin typeface="Times New Roman"/>
                <a:cs typeface="Times New Roman"/>
              </a:rPr>
              <a:t>Ce </a:t>
            </a:r>
            <a:r>
              <a:rPr sz="3200" b="1" dirty="0">
                <a:latin typeface="Times New Roman"/>
                <a:cs typeface="Times New Roman"/>
              </a:rPr>
              <a:t>type de connecteur permet d’acheminer </a:t>
            </a:r>
            <a:r>
              <a:rPr sz="3200" b="1" spc="5" dirty="0">
                <a:latin typeface="Times New Roman"/>
                <a:cs typeface="Times New Roman"/>
              </a:rPr>
              <a:t>le </a:t>
            </a:r>
            <a:r>
              <a:rPr sz="3200" b="1" dirty="0">
                <a:latin typeface="Times New Roman"/>
                <a:cs typeface="Times New Roman"/>
              </a:rPr>
              <a:t>courant électrique du </a:t>
            </a:r>
            <a:r>
              <a:rPr sz="3200" b="1" spc="-6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bloc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d’alimentation </a:t>
            </a:r>
            <a:r>
              <a:rPr sz="3200" b="1" spc="-5" dirty="0">
                <a:latin typeface="Times New Roman"/>
                <a:cs typeface="Times New Roman"/>
              </a:rPr>
              <a:t>vers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la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carte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mère.</a:t>
            </a:r>
            <a:endParaRPr sz="3200" b="1" dirty="0">
              <a:latin typeface="Times New Roman"/>
              <a:cs typeface="Times New Roman"/>
            </a:endParaRPr>
          </a:p>
          <a:p>
            <a:pPr marL="213360" indent="-201295" algn="just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dirty="0">
                <a:latin typeface="Times New Roman"/>
                <a:cs typeface="Times New Roman"/>
              </a:rPr>
              <a:t>Chaque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carte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mère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prend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en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compte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deux types de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connecteurs:</a:t>
            </a:r>
          </a:p>
          <a:p>
            <a:pPr marL="614680" marR="1002665" lvl="1" indent="-201295" algn="just">
              <a:lnSpc>
                <a:spcPts val="2650"/>
              </a:lnSpc>
              <a:spcBef>
                <a:spcPts val="484"/>
              </a:spcBef>
              <a:buFont typeface="Arial MT"/>
              <a:buChar char="•"/>
              <a:tabLst>
                <a:tab pos="615315" algn="l"/>
              </a:tabLst>
            </a:pPr>
            <a:r>
              <a:rPr sz="3200" b="1" dirty="0">
                <a:latin typeface="Times New Roman"/>
                <a:cs typeface="Times New Roman"/>
              </a:rPr>
              <a:t>Le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connecteur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24 pins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type</a:t>
            </a:r>
            <a:r>
              <a:rPr sz="3200" b="1" spc="-155" dirty="0">
                <a:latin typeface="Times New Roman"/>
                <a:cs typeface="Times New Roman"/>
              </a:rPr>
              <a:t> </a:t>
            </a:r>
            <a:r>
              <a:rPr sz="3200" b="1" spc="-90" dirty="0">
                <a:latin typeface="Times New Roman"/>
                <a:cs typeface="Times New Roman"/>
              </a:rPr>
              <a:t>ATX</a:t>
            </a:r>
            <a:r>
              <a:rPr sz="3200" b="1" dirty="0">
                <a:latin typeface="Times New Roman"/>
                <a:cs typeface="Times New Roman"/>
              </a:rPr>
              <a:t> :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pour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alimenter les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différents </a:t>
            </a:r>
            <a:r>
              <a:rPr sz="3200" b="1" spc="-6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composants.</a:t>
            </a:r>
          </a:p>
          <a:p>
            <a:pPr marL="614680" lvl="1" indent="-20193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15315" algn="l"/>
              </a:tabLst>
            </a:pPr>
            <a:r>
              <a:rPr sz="3200" b="1" dirty="0">
                <a:latin typeface="Times New Roman"/>
                <a:cs typeface="Times New Roman"/>
              </a:rPr>
              <a:t>Le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connecteur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4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ou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8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pins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pour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alimenter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le</a:t>
            </a:r>
            <a:r>
              <a:rPr sz="3200" b="1" spc="-10" dirty="0">
                <a:latin typeface="Times New Roman"/>
                <a:cs typeface="Times New Roman"/>
              </a:rPr>
              <a:t> processeur.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693400" cy="7412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20" dirty="0"/>
              <a:t>Connecteurs</a:t>
            </a:r>
            <a:r>
              <a:rPr sz="4700" b="1" spc="-75" dirty="0"/>
              <a:t> </a:t>
            </a:r>
            <a:r>
              <a:rPr sz="4700" b="1" spc="10" dirty="0"/>
              <a:t>électrique</a:t>
            </a:r>
            <a:endParaRPr sz="47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246" y="4863880"/>
            <a:ext cx="8991586" cy="19823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15/11/2022</a:t>
            </a:r>
          </a:p>
        </p:txBody>
      </p:sp>
    </p:spTree>
    <p:extLst>
      <p:ext uri="{BB962C8B-B14F-4D97-AF65-F5344CB8AC3E}">
        <p14:creationId xmlns:p14="http://schemas.microsoft.com/office/powerpoint/2010/main" val="14762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206332"/>
            <a:ext cx="3622669" cy="50463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13360" marR="64135" indent="-201295" algn="just">
              <a:lnSpc>
                <a:spcPct val="90200"/>
              </a:lnSpc>
              <a:spcBef>
                <a:spcPts val="434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dirty="0">
                <a:latin typeface="Times New Roman"/>
                <a:cs typeface="Times New Roman"/>
              </a:rPr>
              <a:t>Ces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connecteurs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sont </a:t>
            </a:r>
            <a:r>
              <a:rPr sz="3200" b="1" spc="-6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nécessaires pour </a:t>
            </a:r>
            <a:r>
              <a:rPr sz="3200" b="1" spc="5" dirty="0">
                <a:latin typeface="Times New Roman"/>
                <a:cs typeface="Times New Roman"/>
              </a:rPr>
              <a:t>le 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fonctionnement </a:t>
            </a:r>
            <a:r>
              <a:rPr sz="3200" b="1" spc="5" dirty="0">
                <a:latin typeface="Times New Roman"/>
                <a:cs typeface="Times New Roman"/>
              </a:rPr>
              <a:t>des 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disques </a:t>
            </a:r>
            <a:r>
              <a:rPr sz="3200" b="1" spc="5" dirty="0">
                <a:latin typeface="Times New Roman"/>
                <a:cs typeface="Times New Roman"/>
              </a:rPr>
              <a:t>durs </a:t>
            </a:r>
            <a:r>
              <a:rPr sz="3200" b="1" spc="10" dirty="0">
                <a:latin typeface="Times New Roman"/>
                <a:cs typeface="Times New Roman"/>
              </a:rPr>
              <a:t>et </a:t>
            </a:r>
            <a:r>
              <a:rPr sz="3200" b="1" spc="5" dirty="0">
                <a:latin typeface="Times New Roman"/>
                <a:cs typeface="Times New Roman"/>
              </a:rPr>
              <a:t>des 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lecteurs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CD-ROM.</a:t>
            </a:r>
          </a:p>
          <a:p>
            <a:pPr marL="213360" marR="5080" indent="-201295" algn="just">
              <a:lnSpc>
                <a:spcPct val="90200"/>
              </a:lnSpc>
              <a:spcBef>
                <a:spcPts val="869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dirty="0">
                <a:latin typeface="Times New Roman"/>
                <a:cs typeface="Times New Roman"/>
              </a:rPr>
              <a:t>Quelque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exemples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 </a:t>
            </a:r>
            <a:r>
              <a:rPr sz="3200" b="1" spc="-6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connecteurs de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stockage:</a:t>
            </a:r>
            <a:r>
              <a:rPr sz="3200" b="1" spc="10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IDE,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5" dirty="0">
                <a:latin typeface="Times New Roman"/>
                <a:cs typeface="Times New Roman"/>
              </a:rPr>
              <a:t>SATA,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spc="-85" dirty="0">
                <a:latin typeface="Times New Roman"/>
                <a:cs typeface="Times New Roman"/>
              </a:rPr>
              <a:t>eSATA</a:t>
            </a:r>
            <a:r>
              <a:rPr sz="3200" spc="-85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65" y="-8149"/>
            <a:ext cx="10663917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20" dirty="0"/>
              <a:t>Connecteurs</a:t>
            </a:r>
            <a:r>
              <a:rPr sz="4700" b="1" spc="-45" dirty="0"/>
              <a:t> </a:t>
            </a:r>
            <a:r>
              <a:rPr sz="4700" b="1" dirty="0"/>
              <a:t>de</a:t>
            </a:r>
            <a:r>
              <a:rPr sz="4700" b="1" spc="-5" dirty="0"/>
              <a:t> </a:t>
            </a:r>
            <a:r>
              <a:rPr sz="4700" b="1" spc="15" dirty="0"/>
              <a:t>stockage</a:t>
            </a:r>
            <a:endParaRPr sz="4700" b="1" dirty="0"/>
          </a:p>
        </p:txBody>
      </p:sp>
      <p:grpSp>
        <p:nvGrpSpPr>
          <p:cNvPr id="4" name="object 4"/>
          <p:cNvGrpSpPr/>
          <p:nvPr/>
        </p:nvGrpSpPr>
        <p:grpSpPr>
          <a:xfrm>
            <a:off x="3950208" y="2286000"/>
            <a:ext cx="6742430" cy="3224530"/>
            <a:chOff x="3950208" y="2286000"/>
            <a:chExt cx="6742430" cy="3224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0208" y="2286000"/>
              <a:ext cx="2248529" cy="32244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8776" y="2339340"/>
              <a:ext cx="2072639" cy="3153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1416" y="2479548"/>
              <a:ext cx="2410967" cy="147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49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560" y="992676"/>
            <a:ext cx="9468485" cy="283038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434"/>
              </a:spcBef>
            </a:pPr>
            <a:r>
              <a:rPr sz="3200" b="1" spc="5" dirty="0">
                <a:latin typeface="Times New Roman"/>
                <a:cs typeface="Times New Roman"/>
              </a:rPr>
              <a:t>Les </a:t>
            </a:r>
            <a:r>
              <a:rPr sz="3200" b="1" dirty="0">
                <a:latin typeface="Times New Roman"/>
                <a:cs typeface="Times New Roman"/>
              </a:rPr>
              <a:t>connecteurs (ports) d’entrée-sortie ou interface d’E/S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latin typeface="Times New Roman"/>
                <a:cs typeface="Times New Roman"/>
              </a:rPr>
              <a:t>permettent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au </a:t>
            </a:r>
            <a:r>
              <a:rPr lang="fr-FR" sz="3200" b="1" dirty="0">
                <a:latin typeface="Times New Roman"/>
                <a:cs typeface="Times New Roman"/>
              </a:rPr>
              <a:t>système</a:t>
            </a:r>
            <a:r>
              <a:rPr sz="3200" b="1" dirty="0">
                <a:latin typeface="Times New Roman"/>
                <a:cs typeface="Times New Roman"/>
              </a:rPr>
              <a:t> de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communiquer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avec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des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éléments</a:t>
            </a:r>
            <a:r>
              <a:rPr sz="3200" b="1" dirty="0">
                <a:latin typeface="Times New Roman"/>
                <a:cs typeface="Times New Roman"/>
              </a:rPr>
              <a:t> extérieurs.</a:t>
            </a:r>
          </a:p>
          <a:p>
            <a:pPr marL="12700" marR="92710" algn="just">
              <a:lnSpc>
                <a:spcPct val="90200"/>
              </a:lnSpc>
              <a:spcBef>
                <a:spcPts val="869"/>
              </a:spcBef>
            </a:pPr>
            <a:r>
              <a:rPr sz="3200" b="1" dirty="0">
                <a:latin typeface="Times New Roman"/>
                <a:cs typeface="Times New Roman"/>
              </a:rPr>
              <a:t>Port série, port parallèle, port </a:t>
            </a:r>
            <a:r>
              <a:rPr sz="3200" b="1" spc="-5" dirty="0">
                <a:latin typeface="Times New Roman"/>
                <a:cs typeface="Times New Roman"/>
              </a:rPr>
              <a:t>USB, </a:t>
            </a:r>
            <a:r>
              <a:rPr sz="3200" b="1" dirty="0">
                <a:latin typeface="Times New Roman"/>
                <a:cs typeface="Times New Roman"/>
              </a:rPr>
              <a:t>connecteur </a:t>
            </a:r>
            <a:r>
              <a:rPr sz="3200" b="1" spc="5" dirty="0">
                <a:latin typeface="Times New Roman"/>
                <a:cs typeface="Times New Roman"/>
              </a:rPr>
              <a:t>RJ </a:t>
            </a:r>
            <a:r>
              <a:rPr sz="3200" b="1" dirty="0">
                <a:latin typeface="Times New Roman"/>
                <a:cs typeface="Times New Roman"/>
              </a:rPr>
              <a:t>45, connecteur </a:t>
            </a:r>
            <a:r>
              <a:rPr sz="3200" b="1" spc="-6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moniteur </a:t>
            </a:r>
            <a:r>
              <a:rPr sz="3200" b="1" dirty="0">
                <a:latin typeface="Times New Roman"/>
                <a:cs typeface="Times New Roman"/>
              </a:rPr>
              <a:t>(VGA), prise audio, connecteur souris </a:t>
            </a:r>
            <a:r>
              <a:rPr sz="3200" b="1" spc="10" dirty="0">
                <a:latin typeface="Times New Roman"/>
                <a:cs typeface="Times New Roman"/>
              </a:rPr>
              <a:t>et </a:t>
            </a:r>
            <a:r>
              <a:rPr sz="3200" b="1" dirty="0">
                <a:latin typeface="Times New Roman"/>
                <a:cs typeface="Times New Roman"/>
              </a:rPr>
              <a:t>connecteur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clavier.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417"/>
            <a:ext cx="106934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20" dirty="0"/>
              <a:t>Connecteurs</a:t>
            </a:r>
            <a:r>
              <a:rPr sz="4700" b="1" spc="-100" dirty="0"/>
              <a:t> </a:t>
            </a:r>
            <a:r>
              <a:rPr sz="4700" b="1" spc="15" dirty="0"/>
              <a:t>d'entrée-sortie</a:t>
            </a:r>
            <a:endParaRPr sz="47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050" y="4623299"/>
            <a:ext cx="9057103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94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-17261"/>
            <a:ext cx="1063447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20" dirty="0"/>
              <a:t>Les</a:t>
            </a:r>
            <a:r>
              <a:rPr sz="4700" b="1" spc="-55" dirty="0"/>
              <a:t> </a:t>
            </a:r>
            <a:r>
              <a:rPr sz="4700" b="1" spc="15" dirty="0"/>
              <a:t>slots</a:t>
            </a:r>
            <a:r>
              <a:rPr sz="4700" b="1" spc="-50" dirty="0"/>
              <a:t> </a:t>
            </a:r>
            <a:r>
              <a:rPr sz="4700" b="1" spc="20" dirty="0"/>
              <a:t>mémoire</a:t>
            </a:r>
            <a:endParaRPr sz="47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9512" y="378075"/>
            <a:ext cx="5887686" cy="72205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indent="-201295" algn="just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213995" algn="l"/>
                <a:tab pos="2235200" algn="l"/>
              </a:tabLst>
            </a:pPr>
            <a:r>
              <a:rPr sz="3200" b="1" dirty="0">
                <a:latin typeface="Times New Roman"/>
                <a:cs typeface="Times New Roman"/>
              </a:rPr>
              <a:t>Ces</a:t>
            </a:r>
            <a:r>
              <a:rPr sz="3200" b="1" spc="3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types</a:t>
            </a:r>
            <a:r>
              <a:rPr sz="3200" b="1" spc="3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	slots</a:t>
            </a:r>
            <a:r>
              <a:rPr sz="3200" b="1" spc="3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sont</a:t>
            </a:r>
            <a:r>
              <a:rPr sz="3200" b="1" spc="30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placés</a:t>
            </a:r>
            <a:r>
              <a:rPr sz="3200" b="1" spc="3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à</a:t>
            </a:r>
            <a:r>
              <a:rPr sz="3200" b="1" spc="31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coté du so</a:t>
            </a:r>
            <a:r>
              <a:rPr lang="fr-FR" sz="3200" b="1" spc="15" dirty="0">
                <a:latin typeface="Times New Roman"/>
                <a:cs typeface="Times New Roman"/>
              </a:rPr>
              <a:t>c</a:t>
            </a:r>
            <a:r>
              <a:rPr lang="fr-FR" sz="3200" b="1" spc="-30" dirty="0">
                <a:latin typeface="Times New Roman"/>
                <a:cs typeface="Times New Roman"/>
              </a:rPr>
              <a:t>k</a:t>
            </a:r>
            <a:r>
              <a:rPr lang="fr-FR" sz="3200" b="1" spc="15" dirty="0">
                <a:latin typeface="Times New Roman"/>
                <a:cs typeface="Times New Roman"/>
              </a:rPr>
              <a:t>e</a:t>
            </a:r>
            <a:r>
              <a:rPr lang="fr-FR" sz="3200" b="1" dirty="0">
                <a:latin typeface="Times New Roman"/>
                <a:cs typeface="Times New Roman"/>
              </a:rPr>
              <a:t>t du p</a:t>
            </a:r>
            <a:r>
              <a:rPr lang="fr-FR" sz="3200" b="1" spc="-10" dirty="0">
                <a:latin typeface="Times New Roman"/>
                <a:cs typeface="Times New Roman"/>
              </a:rPr>
              <a:t>r</a:t>
            </a:r>
            <a:r>
              <a:rPr lang="fr-FR" sz="3200" b="1" dirty="0">
                <a:latin typeface="Times New Roman"/>
                <a:cs typeface="Times New Roman"/>
              </a:rPr>
              <a:t>o</a:t>
            </a:r>
            <a:r>
              <a:rPr lang="fr-FR" sz="3200" b="1" spc="15" dirty="0">
                <a:latin typeface="Times New Roman"/>
                <a:cs typeface="Times New Roman"/>
              </a:rPr>
              <a:t>c</a:t>
            </a:r>
            <a:r>
              <a:rPr lang="fr-FR" sz="3200" b="1" spc="-15" dirty="0">
                <a:latin typeface="Times New Roman"/>
                <a:cs typeface="Times New Roman"/>
              </a:rPr>
              <a:t>e</a:t>
            </a:r>
            <a:r>
              <a:rPr lang="fr-FR" sz="3200" b="1" dirty="0">
                <a:latin typeface="Times New Roman"/>
                <a:cs typeface="Times New Roman"/>
              </a:rPr>
              <a:t>ss</a:t>
            </a:r>
            <a:r>
              <a:rPr lang="fr-FR" sz="3200" b="1" spc="-15" dirty="0">
                <a:latin typeface="Times New Roman"/>
                <a:cs typeface="Times New Roman"/>
              </a:rPr>
              <a:t>e</a:t>
            </a:r>
            <a:r>
              <a:rPr lang="fr-FR" sz="3200" b="1" dirty="0">
                <a:latin typeface="Times New Roman"/>
                <a:cs typeface="Times New Roman"/>
              </a:rPr>
              <a:t>u</a:t>
            </a:r>
            <a:r>
              <a:rPr lang="fr-FR" sz="3200" b="1" spc="-95" dirty="0">
                <a:latin typeface="Times New Roman"/>
                <a:cs typeface="Times New Roman"/>
              </a:rPr>
              <a:t>r</a:t>
            </a:r>
            <a:r>
              <a:rPr lang="fr-FR" sz="3200" b="1" dirty="0">
                <a:latin typeface="Times New Roman"/>
                <a:cs typeface="Times New Roman"/>
              </a:rPr>
              <a:t>, </a:t>
            </a:r>
            <a:r>
              <a:rPr lang="fr-FR" sz="3200" b="1" spc="5" dirty="0">
                <a:latin typeface="Times New Roman"/>
                <a:cs typeface="Times New Roman"/>
              </a:rPr>
              <a:t>l</a:t>
            </a:r>
            <a:r>
              <a:rPr lang="fr-FR" sz="3200" b="1" spc="-15" dirty="0">
                <a:latin typeface="Times New Roman"/>
                <a:cs typeface="Times New Roman"/>
              </a:rPr>
              <a:t>e</a:t>
            </a:r>
            <a:r>
              <a:rPr lang="fr-FR" sz="3200" b="1" dirty="0">
                <a:latin typeface="Times New Roman"/>
                <a:cs typeface="Times New Roman"/>
              </a:rPr>
              <a:t>s connecteurs </a:t>
            </a:r>
            <a:r>
              <a:rPr lang="fr-FR" sz="3200" b="1" spc="-20" dirty="0">
                <a:latin typeface="Times New Roman"/>
                <a:cs typeface="Times New Roman"/>
              </a:rPr>
              <a:t>m</a:t>
            </a:r>
            <a:r>
              <a:rPr lang="fr-FR" sz="3200" b="1" spc="-15" dirty="0">
                <a:latin typeface="Times New Roman"/>
                <a:cs typeface="Times New Roman"/>
              </a:rPr>
              <a:t>é</a:t>
            </a:r>
            <a:r>
              <a:rPr lang="fr-FR" sz="3200" b="1" spc="10" dirty="0">
                <a:latin typeface="Times New Roman"/>
                <a:cs typeface="Times New Roman"/>
              </a:rPr>
              <a:t>m</a:t>
            </a:r>
            <a:r>
              <a:rPr lang="fr-FR" sz="3200" b="1" dirty="0">
                <a:latin typeface="Times New Roman"/>
                <a:cs typeface="Times New Roman"/>
              </a:rPr>
              <a:t>o</a:t>
            </a:r>
            <a:r>
              <a:rPr lang="fr-FR" sz="3200" b="1" spc="-25" dirty="0">
                <a:latin typeface="Times New Roman"/>
                <a:cs typeface="Times New Roman"/>
              </a:rPr>
              <a:t>i</a:t>
            </a:r>
            <a:r>
              <a:rPr lang="fr-FR" sz="3200" b="1" spc="15" dirty="0">
                <a:latin typeface="Times New Roman"/>
                <a:cs typeface="Times New Roman"/>
              </a:rPr>
              <a:t>r</a:t>
            </a:r>
            <a:r>
              <a:rPr lang="fr-FR" sz="3200" b="1" dirty="0">
                <a:latin typeface="Times New Roman"/>
                <a:cs typeface="Times New Roman"/>
              </a:rPr>
              <a:t>e</a:t>
            </a:r>
            <a:r>
              <a:rPr lang="fr-FR" sz="3200" b="1" spc="32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se trouvent au nombre de deux, quarte, six ou </a:t>
            </a:r>
            <a:r>
              <a:rPr lang="fr-FR" sz="3200" b="1" spc="-5" dirty="0">
                <a:latin typeface="Times New Roman"/>
                <a:cs typeface="Times New Roman"/>
              </a:rPr>
              <a:t>plus rarement</a:t>
            </a:r>
            <a:r>
              <a:rPr lang="fr-FR" sz="3200" b="1" dirty="0"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latin typeface="Times New Roman"/>
                <a:cs typeface="Times New Roman"/>
              </a:rPr>
              <a:t>huit.</a:t>
            </a:r>
            <a:endParaRPr lang="fr-FR" sz="3200" b="1" dirty="0">
              <a:latin typeface="Times New Roman"/>
              <a:cs typeface="Times New Roman"/>
            </a:endParaRPr>
          </a:p>
          <a:p>
            <a:pPr marL="213360" marR="5080" indent="-201295" algn="just">
              <a:lnSpc>
                <a:spcPct val="150000"/>
              </a:lnSpc>
              <a:spcBef>
                <a:spcPts val="860"/>
              </a:spcBef>
              <a:buFont typeface="Arial MT"/>
              <a:buChar char="•"/>
              <a:tabLst>
                <a:tab pos="213995" algn="l"/>
              </a:tabLst>
            </a:pPr>
            <a:r>
              <a:rPr lang="fr-FR" sz="3200" b="1" dirty="0">
                <a:latin typeface="Times New Roman"/>
                <a:cs typeface="Times New Roman"/>
              </a:rPr>
              <a:t> Ils</a:t>
            </a:r>
            <a:r>
              <a:rPr lang="fr-FR" sz="3200" b="1" spc="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sont</a:t>
            </a:r>
            <a:r>
              <a:rPr lang="fr-FR" sz="3200" b="1" spc="5" dirty="0"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latin typeface="Times New Roman"/>
                <a:cs typeface="Times New Roman"/>
              </a:rPr>
              <a:t>utilisés</a:t>
            </a:r>
            <a:r>
              <a:rPr lang="fr-FR" sz="3200" b="1" dirty="0">
                <a:latin typeface="Times New Roman"/>
                <a:cs typeface="Times New Roman"/>
              </a:rPr>
              <a:t> pour</a:t>
            </a:r>
            <a:r>
              <a:rPr lang="fr-FR" sz="3200" b="1" spc="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connecter</a:t>
            </a:r>
            <a:r>
              <a:rPr lang="fr-FR" sz="3200" b="1" spc="5" dirty="0"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latin typeface="Times New Roman"/>
                <a:cs typeface="Times New Roman"/>
              </a:rPr>
              <a:t>les </a:t>
            </a:r>
            <a:r>
              <a:rPr lang="fr-FR" sz="3200" b="1" dirty="0">
                <a:latin typeface="Times New Roman"/>
                <a:cs typeface="Times New Roman"/>
              </a:rPr>
              <a:t> barrettes</a:t>
            </a:r>
            <a:r>
              <a:rPr lang="fr-FR" sz="3200" b="1" spc="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de</a:t>
            </a:r>
            <a:r>
              <a:rPr lang="fr-FR" sz="3200" b="1" spc="5" dirty="0">
                <a:latin typeface="Times New Roman"/>
                <a:cs typeface="Times New Roman"/>
              </a:rPr>
              <a:t> la</a:t>
            </a:r>
            <a:r>
              <a:rPr lang="fr-FR" sz="3200" b="1" spc="10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RAM</a:t>
            </a:r>
            <a:r>
              <a:rPr lang="fr-FR" sz="3200" b="1" spc="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sur</a:t>
            </a:r>
            <a:r>
              <a:rPr lang="fr-FR" sz="3200" b="1" spc="700" dirty="0">
                <a:latin typeface="Times New Roman"/>
                <a:cs typeface="Times New Roman"/>
              </a:rPr>
              <a:t> </a:t>
            </a:r>
            <a:r>
              <a:rPr lang="fr-FR" sz="3200" b="1" spc="-10" dirty="0">
                <a:latin typeface="Times New Roman"/>
                <a:cs typeface="Times New Roman"/>
              </a:rPr>
              <a:t>la</a:t>
            </a:r>
            <a:r>
              <a:rPr lang="fr-FR" sz="3200" b="1" spc="68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carte </a:t>
            </a:r>
            <a:r>
              <a:rPr lang="fr-FR" sz="3200" b="1" spc="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mère.</a:t>
            </a:r>
          </a:p>
          <a:p>
            <a:pPr marL="213360" indent="-20129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13995" algn="l"/>
                <a:tab pos="2235200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1428" y="2345552"/>
            <a:ext cx="4543043" cy="32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2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962025"/>
            <a:ext cx="9903104" cy="607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7515" algn="just">
              <a:lnSpc>
                <a:spcPct val="150000"/>
              </a:lnSpc>
              <a:spcBef>
                <a:spcPts val="100"/>
              </a:spcBef>
            </a:pPr>
            <a:r>
              <a:rPr sz="2800" b="1" spc="5" dirty="0">
                <a:latin typeface="Times New Roman"/>
                <a:cs typeface="Times New Roman"/>
              </a:rPr>
              <a:t>Les </a:t>
            </a:r>
            <a:r>
              <a:rPr sz="2800" b="1" dirty="0">
                <a:latin typeface="Times New Roman"/>
                <a:cs typeface="Times New Roman"/>
              </a:rPr>
              <a:t>cartes </a:t>
            </a:r>
            <a:r>
              <a:rPr sz="2800" b="1" spc="-5" dirty="0">
                <a:latin typeface="Times New Roman"/>
                <a:cs typeface="Times New Roman"/>
              </a:rPr>
              <a:t>mères </a:t>
            </a:r>
            <a:r>
              <a:rPr sz="2800" b="1" dirty="0">
                <a:latin typeface="Times New Roman"/>
                <a:cs typeface="Times New Roman"/>
              </a:rPr>
              <a:t>récentes contiennent généralement un certain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nombre de périphériques multimédia </a:t>
            </a:r>
            <a:r>
              <a:rPr sz="2800" b="1" spc="-5" dirty="0">
                <a:latin typeface="Times New Roman"/>
                <a:cs typeface="Times New Roman"/>
              </a:rPr>
              <a:t>et </a:t>
            </a:r>
            <a:r>
              <a:rPr lang="fr-FR" sz="2800" b="1" spc="-5" dirty="0">
                <a:latin typeface="Times New Roman"/>
                <a:cs typeface="Times New Roman"/>
              </a:rPr>
              <a:t>réseau </a:t>
            </a:r>
            <a:r>
              <a:rPr sz="2800" b="1" dirty="0">
                <a:latin typeface="Times New Roman"/>
                <a:cs typeface="Times New Roman"/>
              </a:rPr>
              <a:t>qui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sont:</a:t>
            </a:r>
          </a:p>
          <a:p>
            <a:pPr marL="614045" indent="-201295" algn="just">
              <a:lnSpc>
                <a:spcPct val="150000"/>
              </a:lnSpc>
              <a:spcBef>
                <a:spcPts val="445"/>
              </a:spcBef>
              <a:buFont typeface="Arial MT"/>
              <a:buChar char="•"/>
              <a:tabLst>
                <a:tab pos="614680" algn="l"/>
              </a:tabLst>
            </a:pPr>
            <a:r>
              <a:rPr sz="2800" b="1" dirty="0">
                <a:latin typeface="Times New Roman"/>
                <a:cs typeface="Times New Roman"/>
              </a:rPr>
              <a:t>carte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réseau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intégrée,</a:t>
            </a:r>
          </a:p>
          <a:p>
            <a:pPr marL="614045" indent="-201295" algn="just">
              <a:lnSpc>
                <a:spcPct val="150000"/>
              </a:lnSpc>
              <a:spcBef>
                <a:spcPts val="445"/>
              </a:spcBef>
              <a:buFont typeface="Arial MT"/>
              <a:buChar char="•"/>
              <a:tabLst>
                <a:tab pos="614680" algn="l"/>
              </a:tabLst>
            </a:pPr>
            <a:r>
              <a:rPr sz="2800" b="1" dirty="0">
                <a:latin typeface="Times New Roman"/>
                <a:cs typeface="Times New Roman"/>
              </a:rPr>
              <a:t>carte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graphique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intégrée,</a:t>
            </a:r>
          </a:p>
          <a:p>
            <a:pPr marL="614045" indent="-201295" algn="just">
              <a:lnSpc>
                <a:spcPct val="150000"/>
              </a:lnSpc>
              <a:spcBef>
                <a:spcPts val="445"/>
              </a:spcBef>
              <a:buFont typeface="Arial MT"/>
              <a:buChar char="•"/>
              <a:tabLst>
                <a:tab pos="614680" algn="l"/>
              </a:tabLst>
            </a:pPr>
            <a:r>
              <a:rPr sz="2800" b="1" dirty="0">
                <a:latin typeface="Times New Roman"/>
                <a:cs typeface="Times New Roman"/>
              </a:rPr>
              <a:t>carte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intégrée,</a:t>
            </a:r>
          </a:p>
          <a:p>
            <a:pPr marL="614045" indent="-201295" algn="just">
              <a:lnSpc>
                <a:spcPct val="150000"/>
              </a:lnSpc>
              <a:spcBef>
                <a:spcPts val="440"/>
              </a:spcBef>
              <a:buFont typeface="Arial MT"/>
              <a:buChar char="•"/>
              <a:tabLst>
                <a:tab pos="614680" algn="l"/>
              </a:tabLst>
            </a:pPr>
            <a:r>
              <a:rPr sz="2800" b="1" dirty="0">
                <a:latin typeface="Times New Roman"/>
                <a:cs typeface="Times New Roman"/>
              </a:rPr>
              <a:t>contrôleurs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disques </a:t>
            </a:r>
            <a:r>
              <a:rPr sz="2800" b="1" spc="5" dirty="0">
                <a:latin typeface="Times New Roman"/>
                <a:cs typeface="Times New Roman"/>
              </a:rPr>
              <a:t>durs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évolués.</a:t>
            </a:r>
          </a:p>
          <a:p>
            <a:pPr marL="12700" marR="5080" algn="just">
              <a:lnSpc>
                <a:spcPct val="150000"/>
              </a:lnSpc>
              <a:spcBef>
                <a:spcPts val="890"/>
              </a:spcBef>
            </a:pPr>
            <a:r>
              <a:rPr lang="fr-FR" sz="2800" b="1" dirty="0">
                <a:latin typeface="Times New Roman"/>
                <a:cs typeface="Times New Roman"/>
              </a:rPr>
              <a:t>Une carte intégré</a:t>
            </a:r>
            <a:r>
              <a:rPr lang="fr-DZ" sz="2800" b="1" dirty="0">
                <a:latin typeface="Times New Roman"/>
                <a:cs typeface="Times New Roman"/>
              </a:rPr>
              <a:t>e</a:t>
            </a:r>
            <a:r>
              <a:rPr lang="fr-FR" sz="2800" b="1" dirty="0">
                <a:latin typeface="Times New Roman"/>
                <a:cs typeface="Times New Roman"/>
              </a:rPr>
              <a:t> peut être désactiver par le</a:t>
            </a:r>
            <a:r>
              <a:rPr sz="2800" b="1" dirty="0">
                <a:latin typeface="Times New Roman"/>
                <a:cs typeface="Times New Roman"/>
              </a:rPr>
              <a:t> simple </a:t>
            </a:r>
            <a:r>
              <a:rPr sz="2800" b="1" spc="-5" dirty="0">
                <a:latin typeface="Times New Roman"/>
                <a:cs typeface="Times New Roman"/>
              </a:rPr>
              <a:t>fait </a:t>
            </a:r>
            <a:r>
              <a:rPr sz="2800" b="1" dirty="0">
                <a:latin typeface="Times New Roman"/>
                <a:cs typeface="Times New Roman"/>
              </a:rPr>
              <a:t>de mettre </a:t>
            </a:r>
            <a:r>
              <a:rPr sz="2800" b="1" spc="10" dirty="0">
                <a:latin typeface="Times New Roman"/>
                <a:cs typeface="Times New Roman"/>
              </a:rPr>
              <a:t>en </a:t>
            </a:r>
            <a:r>
              <a:rPr sz="2800" b="1" dirty="0">
                <a:latin typeface="Times New Roman"/>
                <a:cs typeface="Times New Roman"/>
              </a:rPr>
              <a:t>place une carte </a:t>
            </a:r>
            <a:r>
              <a:rPr lang="fr-FR" sz="2800" b="1" dirty="0">
                <a:latin typeface="Times New Roman"/>
                <a:cs typeface="Times New Roman"/>
              </a:rPr>
              <a:t>d'extension</a:t>
            </a:r>
            <a:r>
              <a:rPr sz="2800" b="1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0"/>
            <a:ext cx="106934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20" dirty="0"/>
              <a:t>Carte</a:t>
            </a:r>
            <a:r>
              <a:rPr sz="4700" b="1" spc="-95" dirty="0"/>
              <a:t> </a:t>
            </a:r>
            <a:r>
              <a:rPr lang="fr-FR" sz="4700" b="1" spc="20" dirty="0"/>
              <a:t>intégrée</a:t>
            </a:r>
            <a:endParaRPr lang="fr-FR" sz="4700" b="1" dirty="0"/>
          </a:p>
        </p:txBody>
      </p:sp>
    </p:spTree>
    <p:extLst>
      <p:ext uri="{BB962C8B-B14F-4D97-AF65-F5344CB8AC3E}">
        <p14:creationId xmlns:p14="http://schemas.microsoft.com/office/powerpoint/2010/main" val="33031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15/11/2022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69900" y="954265"/>
            <a:ext cx="9975566" cy="5146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sz="3600" b="1" dirty="0">
                <a:latin typeface="Times New Roman"/>
                <a:cs typeface="Times New Roman"/>
              </a:rPr>
              <a:t>Une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carte</a:t>
            </a:r>
            <a:r>
              <a:rPr sz="3600" b="1" spc="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mère</a:t>
            </a:r>
            <a:r>
              <a:rPr sz="3600" b="1" spc="1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peut</a:t>
            </a:r>
            <a:r>
              <a:rPr sz="3600" b="1" spc="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être</a:t>
            </a:r>
            <a:r>
              <a:rPr sz="3600" b="1" spc="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caractériser</a:t>
            </a:r>
            <a:r>
              <a:rPr sz="3600" b="1" spc="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par:</a:t>
            </a:r>
            <a:endParaRPr sz="3600" b="1" dirty="0">
              <a:latin typeface="Times New Roman"/>
              <a:cs typeface="Times New Roman"/>
            </a:endParaRPr>
          </a:p>
          <a:p>
            <a:pPr marL="614045" indent="-201295">
              <a:lnSpc>
                <a:spcPct val="150000"/>
              </a:lnSpc>
              <a:spcBef>
                <a:spcPts val="2125"/>
              </a:spcBef>
              <a:buFont typeface="Arial MT"/>
              <a:buChar char="•"/>
              <a:tabLst>
                <a:tab pos="614680" algn="l"/>
              </a:tabLst>
            </a:pPr>
            <a:r>
              <a:rPr sz="3600" b="1" spc="5" dirty="0">
                <a:latin typeface="Times New Roman"/>
                <a:cs typeface="Times New Roman"/>
              </a:rPr>
              <a:t>le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facteur</a:t>
            </a:r>
            <a:r>
              <a:rPr sz="3600" b="1" spc="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d'encombrement,</a:t>
            </a:r>
            <a:endParaRPr sz="3600" b="1" dirty="0">
              <a:latin typeface="Times New Roman"/>
              <a:cs typeface="Times New Roman"/>
            </a:endParaRPr>
          </a:p>
          <a:p>
            <a:pPr marL="614045" indent="-201295">
              <a:lnSpc>
                <a:spcPct val="150000"/>
              </a:lnSpc>
              <a:spcBef>
                <a:spcPts val="2125"/>
              </a:spcBef>
              <a:buFont typeface="Arial MT"/>
              <a:buChar char="•"/>
              <a:tabLst>
                <a:tab pos="614680" algn="l"/>
              </a:tabLst>
            </a:pPr>
            <a:r>
              <a:rPr sz="3600" b="1" spc="5" dirty="0">
                <a:latin typeface="Times New Roman"/>
                <a:cs typeface="Times New Roman"/>
              </a:rPr>
              <a:t>le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chipset,</a:t>
            </a:r>
          </a:p>
          <a:p>
            <a:pPr marL="614045" indent="-201295">
              <a:lnSpc>
                <a:spcPct val="150000"/>
              </a:lnSpc>
              <a:spcBef>
                <a:spcPts val="2135"/>
              </a:spcBef>
              <a:buFont typeface="Arial MT"/>
              <a:buChar char="•"/>
              <a:tabLst>
                <a:tab pos="614680" algn="l"/>
              </a:tabLst>
            </a:pPr>
            <a:r>
              <a:rPr sz="3600" b="1" spc="5" dirty="0">
                <a:latin typeface="Times New Roman"/>
                <a:cs typeface="Times New Roman"/>
              </a:rPr>
              <a:t>le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type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de</a:t>
            </a:r>
            <a:r>
              <a:rPr sz="3600" b="1" spc="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support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du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processeur,</a:t>
            </a:r>
            <a:endParaRPr sz="3600" b="1" dirty="0">
              <a:latin typeface="Times New Roman"/>
              <a:cs typeface="Times New Roman"/>
            </a:endParaRPr>
          </a:p>
          <a:p>
            <a:pPr marL="614045" indent="-201295">
              <a:lnSpc>
                <a:spcPct val="150000"/>
              </a:lnSpc>
              <a:spcBef>
                <a:spcPts val="2125"/>
              </a:spcBef>
              <a:buFont typeface="Arial MT"/>
              <a:buChar char="•"/>
              <a:tabLst>
                <a:tab pos="61468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les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connecteurs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d'entrée-sortie.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0047"/>
            <a:ext cx="10693400" cy="7412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Caractéristique</a:t>
            </a:r>
            <a:r>
              <a:rPr sz="4700" b="1" spc="-30" dirty="0"/>
              <a:t> </a:t>
            </a:r>
            <a:r>
              <a:rPr sz="4700" b="1" spc="25" dirty="0"/>
              <a:t>de</a:t>
            </a:r>
            <a:r>
              <a:rPr sz="4700" b="1" spc="-30" dirty="0"/>
              <a:t> </a:t>
            </a:r>
            <a:r>
              <a:rPr sz="4700" b="1" spc="25" dirty="0"/>
              <a:t>la</a:t>
            </a:r>
            <a:r>
              <a:rPr sz="4700" b="1" dirty="0"/>
              <a:t> </a:t>
            </a:r>
            <a:r>
              <a:rPr sz="4700" b="1" spc="10" dirty="0"/>
              <a:t>carte</a:t>
            </a:r>
            <a:r>
              <a:rPr sz="4700" b="1" spc="15" dirty="0"/>
              <a:t> </a:t>
            </a:r>
            <a:r>
              <a:rPr sz="4700" b="1" spc="10" dirty="0"/>
              <a:t>mère</a:t>
            </a:r>
            <a:endParaRPr sz="4700" b="1" dirty="0"/>
          </a:p>
        </p:txBody>
      </p:sp>
    </p:spTree>
    <p:extLst>
      <p:ext uri="{BB962C8B-B14F-4D97-AF65-F5344CB8AC3E}">
        <p14:creationId xmlns:p14="http://schemas.microsoft.com/office/powerpoint/2010/main" val="340602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393065"/>
            <a:ext cx="9117618" cy="762901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12445" indent="-500380" algn="just">
              <a:lnSpc>
                <a:spcPct val="150000"/>
              </a:lnSpc>
              <a:spcBef>
                <a:spcPts val="110"/>
              </a:spcBef>
              <a:buAutoNum type="romanUcPeriod"/>
              <a:tabLst>
                <a:tab pos="512445" algn="l"/>
                <a:tab pos="513080" algn="l"/>
              </a:tabLst>
            </a:pPr>
            <a:r>
              <a:rPr lang="fr-FR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445" indent="-500380" algn="just">
              <a:lnSpc>
                <a:spcPct val="150000"/>
              </a:lnSpc>
              <a:buAutoNum type="romanUcPeriod"/>
              <a:tabLst>
                <a:tab pos="512445" algn="l"/>
                <a:tab pos="51308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445" indent="-500380" algn="just">
              <a:lnSpc>
                <a:spcPct val="150000"/>
              </a:lnSpc>
              <a:buAutoNum type="romanUcPeriod"/>
              <a:tabLst>
                <a:tab pos="512445" algn="l"/>
                <a:tab pos="513080" algn="l"/>
              </a:tabLst>
            </a:pPr>
            <a:r>
              <a:rPr lang="fr-F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</a:p>
          <a:p>
            <a:pPr marL="513080" indent="-501015" algn="just">
              <a:lnSpc>
                <a:spcPct val="150000"/>
              </a:lnSpc>
              <a:spcBef>
                <a:spcPts val="130"/>
              </a:spcBef>
              <a:buAutoNum type="romanUcPeriod"/>
              <a:tabLst>
                <a:tab pos="513080" algn="l"/>
                <a:tab pos="513715" algn="l"/>
              </a:tabLst>
            </a:pPr>
            <a:r>
              <a:rPr lang="fr-F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Définition </a:t>
            </a:r>
            <a:r>
              <a:rPr lang="fr-FR"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</a:t>
            </a:r>
            <a:r>
              <a:rPr lang="fr-FR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</a:t>
            </a:r>
            <a:r>
              <a:rPr lang="fr-F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informatique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080" indent="-501015" algn="just">
              <a:lnSpc>
                <a:spcPct val="150000"/>
              </a:lnSpc>
              <a:buAutoNum type="romanUcPeriod"/>
              <a:tabLst>
                <a:tab pos="513080" algn="l"/>
                <a:tab pos="513715" algn="l"/>
              </a:tabLst>
            </a:pPr>
            <a:r>
              <a:rPr lang="fr-FR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fr-FR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bus</a:t>
            </a:r>
            <a:r>
              <a:rPr lang="fr-FR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informatique</a:t>
            </a:r>
          </a:p>
          <a:p>
            <a:pPr marL="1440815" lvl="2" indent="-514350" algn="just">
              <a:lnSpc>
                <a:spcPct val="150000"/>
              </a:lnSpc>
              <a:buFont typeface="+mj-lt"/>
              <a:buAutoNum type="arabicPeriod"/>
              <a:tabLst>
                <a:tab pos="513080" algn="l"/>
                <a:tab pos="513715" algn="l"/>
              </a:tabLst>
            </a:pPr>
            <a:r>
              <a:rPr lang="fr-FR" sz="2800" b="1" spc="-30" dirty="0">
                <a:latin typeface="Times New Roman"/>
                <a:cs typeface="Times New Roman"/>
              </a:rPr>
              <a:t>Types</a:t>
            </a:r>
            <a:r>
              <a:rPr lang="fr-FR" sz="2800" b="1" spc="-1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basés</a:t>
            </a:r>
            <a:r>
              <a:rPr lang="fr-FR" sz="2800" b="1" spc="-5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sur</a:t>
            </a:r>
            <a:r>
              <a:rPr lang="fr-FR" sz="2800" b="1" spc="5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le</a:t>
            </a:r>
            <a:r>
              <a:rPr lang="fr-FR" sz="2800" b="1" spc="-15" dirty="0">
                <a:latin typeface="Times New Roman"/>
                <a:cs typeface="Times New Roman"/>
              </a:rPr>
              <a:t> </a:t>
            </a:r>
            <a:r>
              <a:rPr lang="fr-FR" sz="2800" b="1" spc="-5" dirty="0">
                <a:latin typeface="Times New Roman"/>
                <a:cs typeface="Times New Roman"/>
              </a:rPr>
              <a:t>lien </a:t>
            </a:r>
            <a:r>
              <a:rPr lang="fr-FR" sz="2800" b="1" dirty="0">
                <a:latin typeface="Times New Roman"/>
                <a:cs typeface="Times New Roman"/>
              </a:rPr>
              <a:t>entre</a:t>
            </a:r>
            <a:r>
              <a:rPr lang="fr-FR" sz="2800" b="1" spc="-35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les</a:t>
            </a:r>
            <a:r>
              <a:rPr lang="fr-FR" sz="2800" b="1" spc="-5" dirty="0">
                <a:latin typeface="Times New Roman"/>
                <a:cs typeface="Times New Roman"/>
              </a:rPr>
              <a:t> composants</a:t>
            </a:r>
          </a:p>
          <a:p>
            <a:pPr marL="1440815" lvl="2" indent="-514350" algn="just">
              <a:lnSpc>
                <a:spcPct val="150000"/>
              </a:lnSpc>
              <a:buFont typeface="+mj-lt"/>
              <a:buAutoNum type="arabicPeriod"/>
              <a:tabLst>
                <a:tab pos="513080" algn="l"/>
                <a:tab pos="513715" algn="l"/>
              </a:tabLst>
            </a:pPr>
            <a:r>
              <a:rPr lang="fr-FR" sz="2800" b="1" spc="-30" dirty="0">
                <a:latin typeface="Times New Roman"/>
                <a:cs typeface="Times New Roman"/>
              </a:rPr>
              <a:t>Types</a:t>
            </a:r>
            <a:r>
              <a:rPr lang="fr-FR" sz="2800" b="1" spc="-1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basés</a:t>
            </a:r>
            <a:r>
              <a:rPr lang="fr-FR" sz="2800" b="1" spc="-1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sur le</a:t>
            </a:r>
            <a:r>
              <a:rPr lang="fr-FR" sz="2800" b="1" spc="-2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signal</a:t>
            </a:r>
            <a:r>
              <a:rPr lang="fr-FR" sz="2800" b="1" spc="-3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véhiculé</a:t>
            </a:r>
          </a:p>
          <a:p>
            <a:pPr marL="1440815" lvl="2" indent="-514350" algn="just">
              <a:lnSpc>
                <a:spcPct val="150000"/>
              </a:lnSpc>
              <a:buFont typeface="+mj-lt"/>
              <a:buAutoNum type="arabicPeriod"/>
              <a:tabLst>
                <a:tab pos="513080" algn="l"/>
                <a:tab pos="513715" algn="l"/>
              </a:tabLst>
            </a:pPr>
            <a:r>
              <a:rPr lang="fr-FR" sz="2800" b="1" spc="-30" dirty="0">
                <a:latin typeface="Times New Roman"/>
                <a:cs typeface="Times New Roman"/>
              </a:rPr>
              <a:t>Types</a:t>
            </a:r>
            <a:r>
              <a:rPr lang="fr-FR" sz="2800" b="1" spc="-1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basés</a:t>
            </a:r>
            <a:r>
              <a:rPr lang="fr-FR" sz="2800" b="1" spc="-1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sur la</a:t>
            </a:r>
            <a:r>
              <a:rPr lang="fr-FR" sz="2800" b="1" spc="-15" dirty="0">
                <a:latin typeface="Times New Roman"/>
                <a:cs typeface="Times New Roman"/>
              </a:rPr>
              <a:t> </a:t>
            </a:r>
            <a:r>
              <a:rPr lang="fr-FR" sz="2800" b="1" spc="-5" dirty="0">
                <a:latin typeface="Times New Roman"/>
                <a:cs typeface="Times New Roman"/>
              </a:rPr>
              <a:t>transmission</a:t>
            </a:r>
            <a:r>
              <a:rPr lang="fr-FR" sz="2800" b="1" spc="1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des</a:t>
            </a:r>
            <a:r>
              <a:rPr lang="fr-FR" sz="2800" b="1" spc="-3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données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080" indent="-501015" algn="just">
              <a:lnSpc>
                <a:spcPct val="150000"/>
              </a:lnSpc>
              <a:buAutoNum type="romanUcPeriod"/>
              <a:tabLst>
                <a:tab pos="513080" algn="l"/>
                <a:tab pos="513715" algn="l"/>
              </a:tabLst>
            </a:pPr>
            <a:r>
              <a:rPr lang="fr-F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080" indent="-501015" algn="just">
              <a:lnSpc>
                <a:spcPct val="150000"/>
              </a:lnSpc>
              <a:spcBef>
                <a:spcPts val="5"/>
              </a:spcBef>
              <a:buAutoNum type="romanUcPeriod"/>
              <a:tabLst>
                <a:tab pos="513715" algn="l"/>
              </a:tabLst>
            </a:pPr>
            <a:r>
              <a:rPr lang="fr-F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fr-FR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fr-F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d’extension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080" indent="-501015" algn="just">
              <a:lnSpc>
                <a:spcPct val="150000"/>
              </a:lnSpc>
              <a:buAutoNum type="romanUcPeriod"/>
              <a:tabLst>
                <a:tab pos="513080" algn="l"/>
                <a:tab pos="513715" algn="l"/>
              </a:tabLst>
            </a:pPr>
            <a:r>
              <a:rPr lang="fr-F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différence</a:t>
            </a:r>
            <a:r>
              <a:rPr lang="fr-FR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fr-FR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fr-FR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445" indent="-500380">
              <a:lnSpc>
                <a:spcPct val="100000"/>
              </a:lnSpc>
              <a:buAutoNum type="romanUcPeriod"/>
              <a:tabLst>
                <a:tab pos="512445" algn="l"/>
                <a:tab pos="513080" algn="l"/>
              </a:tabLst>
            </a:pPr>
            <a:endParaRPr sz="32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" y="17145"/>
            <a:ext cx="106045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spc="20" dirty="0"/>
              <a:t>Plan</a:t>
            </a:r>
            <a:r>
              <a:rPr sz="4700" spc="-70" dirty="0"/>
              <a:t> </a:t>
            </a:r>
            <a:r>
              <a:rPr sz="4700" spc="25" dirty="0"/>
              <a:t>d</a:t>
            </a:r>
            <a:r>
              <a:rPr lang="fr-FR" sz="4700" spc="25" dirty="0"/>
              <a:t>u chapitre</a:t>
            </a:r>
            <a:endParaRPr sz="4700" dirty="0"/>
          </a:p>
        </p:txBody>
      </p:sp>
    </p:spTree>
    <p:extLst>
      <p:ext uri="{BB962C8B-B14F-4D97-AF65-F5344CB8AC3E}">
        <p14:creationId xmlns:p14="http://schemas.microsoft.com/office/powerpoint/2010/main" val="161932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511" y="1310813"/>
            <a:ext cx="9998377" cy="4941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Facteur</a:t>
            </a:r>
            <a:r>
              <a:rPr sz="2800" b="1" spc="-5" dirty="0">
                <a:latin typeface="Times New Roman"/>
                <a:cs typeface="Times New Roman"/>
              </a:rPr>
              <a:t> d'encombrement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(ou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facteur de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forme,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anglais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form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factor)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se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définit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par:</a:t>
            </a:r>
          </a:p>
          <a:p>
            <a:pPr marL="213360" indent="-201295">
              <a:lnSpc>
                <a:spcPct val="150000"/>
              </a:lnSpc>
              <a:spcBef>
                <a:spcPts val="2235"/>
              </a:spcBef>
              <a:buFont typeface="Arial MT"/>
              <a:buChar char="•"/>
              <a:tabLst>
                <a:tab pos="213995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la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géométrie,</a:t>
            </a:r>
          </a:p>
          <a:p>
            <a:pPr marL="213360" indent="-201295">
              <a:lnSpc>
                <a:spcPct val="150000"/>
              </a:lnSpc>
              <a:spcBef>
                <a:spcPts val="2230"/>
              </a:spcBef>
              <a:buFont typeface="Arial MT"/>
              <a:buChar char="•"/>
              <a:tabLst>
                <a:tab pos="21399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les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dimensions,</a:t>
            </a:r>
          </a:p>
          <a:p>
            <a:pPr marL="301625" indent="-289560">
              <a:lnSpc>
                <a:spcPct val="150000"/>
              </a:lnSpc>
              <a:spcBef>
                <a:spcPts val="2230"/>
              </a:spcBef>
              <a:buFont typeface="Arial MT"/>
              <a:buChar char="•"/>
              <a:tabLst>
                <a:tab pos="301625" algn="l"/>
                <a:tab pos="302260" algn="l"/>
              </a:tabLst>
            </a:pPr>
            <a:r>
              <a:rPr sz="2800" b="1" dirty="0">
                <a:latin typeface="Times New Roman"/>
                <a:cs typeface="Times New Roman"/>
              </a:rPr>
              <a:t>l'agencement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(l’installation),</a:t>
            </a:r>
          </a:p>
          <a:p>
            <a:pPr marL="213360" indent="-201295">
              <a:lnSpc>
                <a:spcPct val="150000"/>
              </a:lnSpc>
              <a:spcBef>
                <a:spcPts val="2235"/>
              </a:spcBef>
              <a:buFont typeface="Arial MT"/>
              <a:buChar char="•"/>
              <a:tabLst>
                <a:tab pos="21399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et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les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caractéristiques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électriques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la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carte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mère.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0948" y="81578"/>
            <a:ext cx="10693400" cy="7412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Facteur</a:t>
            </a:r>
            <a:r>
              <a:rPr sz="4700" b="1" spc="-10" dirty="0"/>
              <a:t> </a:t>
            </a:r>
            <a:r>
              <a:rPr sz="4700" b="1" spc="15" dirty="0"/>
              <a:t>d'encombrement</a:t>
            </a:r>
            <a:endParaRPr sz="4700" b="1" dirty="0"/>
          </a:p>
        </p:txBody>
      </p:sp>
    </p:spTree>
    <p:extLst>
      <p:ext uri="{BB962C8B-B14F-4D97-AF65-F5344CB8AC3E}">
        <p14:creationId xmlns:p14="http://schemas.microsoft.com/office/powerpoint/2010/main" val="1951223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352" y="766752"/>
            <a:ext cx="9942575" cy="219034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080" algn="just">
              <a:lnSpc>
                <a:spcPct val="150000"/>
              </a:lnSpc>
              <a:spcBef>
                <a:spcPts val="490"/>
              </a:spcBef>
              <a:tabLst>
                <a:tab pos="21399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Afin </a:t>
            </a:r>
            <a:r>
              <a:rPr sz="3200" b="1" dirty="0">
                <a:latin typeface="Times New Roman"/>
                <a:cs typeface="Times New Roman"/>
              </a:rPr>
              <a:t>de fournir </a:t>
            </a:r>
            <a:r>
              <a:rPr sz="3200" b="1" spc="5" dirty="0">
                <a:latin typeface="Times New Roman"/>
                <a:cs typeface="Times New Roman"/>
              </a:rPr>
              <a:t>des </a:t>
            </a:r>
            <a:r>
              <a:rPr sz="3200" b="1" dirty="0">
                <a:latin typeface="Times New Roman"/>
                <a:cs typeface="Times New Roman"/>
              </a:rPr>
              <a:t>cartes mères </a:t>
            </a:r>
            <a:r>
              <a:rPr sz="3200" b="1" spc="5" dirty="0">
                <a:latin typeface="Times New Roman"/>
                <a:cs typeface="Times New Roman"/>
              </a:rPr>
              <a:t>pouvant </a:t>
            </a:r>
            <a:r>
              <a:rPr sz="3200" b="1" spc="-5" dirty="0">
                <a:latin typeface="Times New Roman"/>
                <a:cs typeface="Times New Roman"/>
              </a:rPr>
              <a:t>s'adapter </a:t>
            </a:r>
            <a:r>
              <a:rPr sz="3200" b="1" spc="5" dirty="0">
                <a:latin typeface="Times New Roman"/>
                <a:cs typeface="Times New Roman"/>
              </a:rPr>
              <a:t>dans </a:t>
            </a:r>
            <a:r>
              <a:rPr sz="3200" b="1" spc="-5" dirty="0">
                <a:latin typeface="Times New Roman"/>
                <a:cs typeface="Times New Roman"/>
              </a:rPr>
              <a:t>différents </a:t>
            </a:r>
            <a:r>
              <a:rPr sz="3200" b="1" dirty="0">
                <a:latin typeface="Times New Roman"/>
                <a:cs typeface="Times New Roman"/>
              </a:rPr>
              <a:t> boîtiers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marques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différentes,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des </a:t>
            </a:r>
            <a:r>
              <a:rPr sz="3200" b="1" dirty="0">
                <a:latin typeface="Times New Roman"/>
                <a:cs typeface="Times New Roman"/>
              </a:rPr>
              <a:t>standards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ont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été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mis</a:t>
            </a:r>
            <a:r>
              <a:rPr sz="3200" b="1" spc="10" dirty="0">
                <a:latin typeface="Times New Roman"/>
                <a:cs typeface="Times New Roman"/>
              </a:rPr>
              <a:t> au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point</a:t>
            </a:r>
            <a:r>
              <a:rPr sz="3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8722"/>
            <a:ext cx="10693399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Facteur</a:t>
            </a:r>
            <a:r>
              <a:rPr sz="4700" b="1" spc="-10" dirty="0"/>
              <a:t> </a:t>
            </a:r>
            <a:r>
              <a:rPr sz="4700" b="1" spc="15" dirty="0"/>
              <a:t>d'encombrement</a:t>
            </a:r>
            <a:endParaRPr sz="47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51" y="3171825"/>
            <a:ext cx="9942575" cy="37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037264"/>
            <a:ext cx="10452100" cy="422872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13360" marR="5080" indent="-201295" algn="just">
              <a:spcBef>
                <a:spcPts val="455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spc="10" dirty="0">
                <a:latin typeface="Times New Roman"/>
                <a:cs typeface="Times New Roman"/>
              </a:rPr>
              <a:t>Un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bus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informatique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est</a:t>
            </a:r>
            <a:r>
              <a:rPr sz="3200" b="1" spc="10" dirty="0">
                <a:latin typeface="Times New Roman"/>
                <a:cs typeface="Times New Roman"/>
              </a:rPr>
              <a:t> un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dispositif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25" dirty="0">
                <a:latin typeface="Times New Roman"/>
                <a:cs typeface="Times New Roman"/>
              </a:rPr>
              <a:t>de </a:t>
            </a:r>
            <a:r>
              <a:rPr sz="3200" b="1" spc="10" dirty="0">
                <a:solidFill>
                  <a:srgbClr val="702FA0"/>
                </a:solidFill>
                <a:latin typeface="Times New Roman"/>
                <a:cs typeface="Times New Roman"/>
              </a:rPr>
              <a:t>transmission</a:t>
            </a:r>
            <a:r>
              <a:rPr sz="3200" b="1" spc="15" dirty="0">
                <a:solidFill>
                  <a:srgbClr val="702FA0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de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données </a:t>
            </a:r>
            <a:r>
              <a:rPr sz="3200" b="1" spc="-63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partagées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entre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plusieurs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composants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d'un</a:t>
            </a:r>
            <a:r>
              <a:rPr sz="3200" b="1" spc="3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système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numérique.</a:t>
            </a:r>
            <a:endParaRPr sz="3200" b="1" dirty="0">
              <a:latin typeface="Times New Roman"/>
              <a:cs typeface="Times New Roman"/>
            </a:endParaRPr>
          </a:p>
          <a:p>
            <a:pPr marL="213360" marR="7620" indent="-201295" algn="just"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spc="5" dirty="0">
                <a:latin typeface="Times New Roman"/>
                <a:cs typeface="Times New Roman"/>
              </a:rPr>
              <a:t>Le</a:t>
            </a:r>
            <a:r>
              <a:rPr lang="fr-FR" sz="3200" b="1" spc="5" dirty="0">
                <a:latin typeface="Times New Roman"/>
                <a:cs typeface="Times New Roman"/>
              </a:rPr>
              <a:t> rôle des bus est</a:t>
            </a:r>
            <a:r>
              <a:rPr sz="3200" b="1" spc="10" dirty="0">
                <a:latin typeface="Times New Roman"/>
                <a:cs typeface="Times New Roman"/>
              </a:rPr>
              <a:t> de </a:t>
            </a:r>
            <a:r>
              <a:rPr sz="3200" b="1" spc="5" dirty="0">
                <a:solidFill>
                  <a:srgbClr val="702FA0"/>
                </a:solidFill>
                <a:latin typeface="Times New Roman"/>
                <a:cs typeface="Times New Roman"/>
              </a:rPr>
              <a:t>réduire </a:t>
            </a:r>
            <a:r>
              <a:rPr sz="3200" b="1" spc="10" dirty="0">
                <a:latin typeface="Times New Roman"/>
                <a:cs typeface="Times New Roman"/>
              </a:rPr>
              <a:t>le </a:t>
            </a:r>
            <a:r>
              <a:rPr sz="3200" b="1" spc="15" dirty="0">
                <a:latin typeface="Times New Roman"/>
                <a:cs typeface="Times New Roman"/>
              </a:rPr>
              <a:t>nombre </a:t>
            </a:r>
            <a:r>
              <a:rPr sz="3200" b="1" spc="10" dirty="0">
                <a:latin typeface="Times New Roman"/>
                <a:cs typeface="Times New Roman"/>
              </a:rPr>
              <a:t>de « voies » </a:t>
            </a:r>
            <a:r>
              <a:rPr sz="3200" b="1" spc="5" dirty="0">
                <a:latin typeface="Times New Roman"/>
                <a:cs typeface="Times New Roman"/>
              </a:rPr>
              <a:t>nécessaires </a:t>
            </a:r>
            <a:r>
              <a:rPr sz="3200" b="1" spc="10" dirty="0">
                <a:latin typeface="Times New Roman"/>
                <a:cs typeface="Times New Roman"/>
              </a:rPr>
              <a:t>à </a:t>
            </a:r>
            <a:r>
              <a:rPr sz="3200" b="1" spc="10" dirty="0">
                <a:solidFill>
                  <a:schemeClr val="tx2"/>
                </a:solidFill>
                <a:latin typeface="Times New Roman"/>
                <a:cs typeface="Times New Roman"/>
              </a:rPr>
              <a:t>la </a:t>
            </a:r>
            <a:r>
              <a:rPr sz="3200" b="1" spc="-63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solidFill>
                  <a:schemeClr val="tx2"/>
                </a:solidFill>
                <a:latin typeface="Times New Roman"/>
                <a:cs typeface="Times New Roman"/>
              </a:rPr>
              <a:t>communication</a:t>
            </a:r>
            <a:r>
              <a:rPr sz="3200" b="1" spc="5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des </a:t>
            </a:r>
            <a:r>
              <a:rPr sz="3200" b="1" dirty="0">
                <a:latin typeface="Times New Roman"/>
                <a:cs typeface="Times New Roman"/>
              </a:rPr>
              <a:t>différents</a:t>
            </a:r>
            <a:r>
              <a:rPr sz="3200" b="1" spc="6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composants</a:t>
            </a:r>
            <a:endParaRPr sz="3200" b="1" dirty="0">
              <a:latin typeface="Times New Roman"/>
              <a:cs typeface="Times New Roman"/>
            </a:endParaRPr>
          </a:p>
          <a:p>
            <a:pPr marL="12700" marR="5715" algn="just">
              <a:spcBef>
                <a:spcPts val="885"/>
              </a:spcBef>
              <a:buSzPct val="96153"/>
              <a:buChar char="•"/>
              <a:tabLst>
                <a:tab pos="130810" algn="l"/>
              </a:tabLst>
            </a:pPr>
            <a:r>
              <a:rPr sz="3200" b="1" spc="5" dirty="0">
                <a:latin typeface="Times New Roman"/>
                <a:cs typeface="Times New Roman"/>
              </a:rPr>
              <a:t>Dans </a:t>
            </a:r>
            <a:r>
              <a:rPr sz="3200" b="1" spc="10" dirty="0">
                <a:latin typeface="Times New Roman"/>
                <a:cs typeface="Times New Roman"/>
              </a:rPr>
              <a:t>le cas où la ligne sert uniquement à la communication de </a:t>
            </a:r>
            <a:r>
              <a:rPr sz="3200" b="1" spc="15" dirty="0">
                <a:latin typeface="Times New Roman"/>
                <a:cs typeface="Times New Roman"/>
              </a:rPr>
              <a:t>deux 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composants </a:t>
            </a:r>
            <a:r>
              <a:rPr sz="3200" b="1" spc="5" dirty="0">
                <a:latin typeface="Times New Roman"/>
                <a:cs typeface="Times New Roman"/>
              </a:rPr>
              <a:t>matériels, </a:t>
            </a:r>
            <a:r>
              <a:rPr sz="3200" b="1" spc="10" dirty="0">
                <a:latin typeface="Times New Roman"/>
                <a:cs typeface="Times New Roman"/>
              </a:rPr>
              <a:t>on parle de </a:t>
            </a:r>
            <a:r>
              <a:rPr sz="3200" b="1" spc="5" dirty="0">
                <a:latin typeface="Times New Roman"/>
                <a:cs typeface="Times New Roman"/>
              </a:rPr>
              <a:t>port </a:t>
            </a:r>
            <a:r>
              <a:rPr sz="3200" b="1" spc="10" dirty="0">
                <a:latin typeface="Times New Roman"/>
                <a:cs typeface="Times New Roman"/>
              </a:rPr>
              <a:t>matériel(port série, </a:t>
            </a:r>
            <a:r>
              <a:rPr sz="3200" b="1" spc="15" dirty="0">
                <a:latin typeface="Times New Roman"/>
                <a:cs typeface="Times New Roman"/>
              </a:rPr>
              <a:t>port </a:t>
            </a:r>
            <a:r>
              <a:rPr sz="3200" b="1" spc="10" dirty="0">
                <a:latin typeface="Times New Roman"/>
                <a:cs typeface="Times New Roman"/>
              </a:rPr>
              <a:t>parallèle, </a:t>
            </a:r>
            <a:r>
              <a:rPr sz="3200" b="1" spc="-63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etc.).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83298"/>
            <a:ext cx="1060895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Définition</a:t>
            </a:r>
            <a:r>
              <a:rPr sz="4700" b="1" spc="-15" dirty="0"/>
              <a:t> </a:t>
            </a:r>
            <a:r>
              <a:rPr sz="4700" b="1" spc="5" dirty="0"/>
              <a:t>d’un</a:t>
            </a:r>
            <a:r>
              <a:rPr sz="4700" b="1" spc="30" dirty="0"/>
              <a:t> </a:t>
            </a:r>
            <a:r>
              <a:rPr sz="4700" b="1" spc="10" dirty="0"/>
              <a:t>bus</a:t>
            </a:r>
            <a:r>
              <a:rPr sz="4700" b="1" spc="-30" dirty="0"/>
              <a:t> </a:t>
            </a:r>
            <a:r>
              <a:rPr sz="4700" b="1" spc="15" dirty="0"/>
              <a:t>informatique</a:t>
            </a:r>
            <a:endParaRPr sz="4700" b="1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62248"/>
              </p:ext>
            </p:extLst>
          </p:nvPr>
        </p:nvGraphicFramePr>
        <p:xfrm>
          <a:off x="1489615" y="5463222"/>
          <a:ext cx="2033269" cy="1572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691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B w="6350">
                      <a:solidFill>
                        <a:srgbClr val="ED7C31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9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6350">
                      <a:solidFill>
                        <a:srgbClr val="ED7C31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ED7C31"/>
                      </a:solidFill>
                      <a:prstDash val="solid"/>
                    </a:lnR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D7C31"/>
                      </a:solidFill>
                      <a:prstDash val="solid"/>
                    </a:lnL>
                    <a:lnR w="19050">
                      <a:solidFill>
                        <a:srgbClr val="ED7C31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D7C31"/>
                      </a:solidFill>
                      <a:prstDash val="solid"/>
                    </a:lnL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691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B w="12700">
                      <a:solidFill>
                        <a:srgbClr val="ED7C31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69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12700">
                      <a:solidFill>
                        <a:srgbClr val="ED7C31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F528E"/>
                      </a:solidFill>
                      <a:prstDash val="solid"/>
                    </a:lnL>
                    <a:lnR w="12700">
                      <a:solidFill>
                        <a:srgbClr val="2F528E"/>
                      </a:solidFill>
                      <a:prstDash val="solid"/>
                    </a:lnR>
                    <a:lnT w="12700">
                      <a:solidFill>
                        <a:srgbClr val="2F528E"/>
                      </a:solidFill>
                      <a:prstDash val="solid"/>
                    </a:lnT>
                    <a:lnB w="12700">
                      <a:solidFill>
                        <a:srgbClr val="2F528E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781164" y="5457825"/>
            <a:ext cx="2921635" cy="1616075"/>
            <a:chOff x="6558470" y="4571174"/>
            <a:chExt cx="2921635" cy="1616075"/>
          </a:xfrm>
        </p:grpSpPr>
        <p:sp>
          <p:nvSpPr>
            <p:cNvPr id="6" name="object 6"/>
            <p:cNvSpPr/>
            <p:nvPr/>
          </p:nvSpPr>
          <p:spPr>
            <a:xfrm>
              <a:off x="6918959" y="5777483"/>
              <a:ext cx="641985" cy="403860"/>
            </a:xfrm>
            <a:custGeom>
              <a:avLst/>
              <a:gdLst/>
              <a:ahLst/>
              <a:cxnLst/>
              <a:rect l="l" t="t" r="r" b="b"/>
              <a:pathLst>
                <a:path w="641984" h="403860">
                  <a:moveTo>
                    <a:pt x="641603" y="403860"/>
                  </a:moveTo>
                  <a:lnTo>
                    <a:pt x="0" y="403860"/>
                  </a:lnTo>
                  <a:lnTo>
                    <a:pt x="0" y="0"/>
                  </a:lnTo>
                  <a:lnTo>
                    <a:pt x="641603" y="0"/>
                  </a:lnTo>
                  <a:lnTo>
                    <a:pt x="641603" y="403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59" y="5777483"/>
              <a:ext cx="641985" cy="403860"/>
            </a:xfrm>
            <a:custGeom>
              <a:avLst/>
              <a:gdLst/>
              <a:ahLst/>
              <a:cxnLst/>
              <a:rect l="l" t="t" r="r" b="b"/>
              <a:pathLst>
                <a:path w="641984" h="403860">
                  <a:moveTo>
                    <a:pt x="641603" y="403860"/>
                  </a:moveTo>
                  <a:lnTo>
                    <a:pt x="0" y="403860"/>
                  </a:lnTo>
                  <a:lnTo>
                    <a:pt x="0" y="0"/>
                  </a:lnTo>
                  <a:lnTo>
                    <a:pt x="641603" y="0"/>
                  </a:lnTo>
                  <a:lnTo>
                    <a:pt x="641603" y="403860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959" y="4576571"/>
              <a:ext cx="641985" cy="405765"/>
            </a:xfrm>
            <a:custGeom>
              <a:avLst/>
              <a:gdLst/>
              <a:ahLst/>
              <a:cxnLst/>
              <a:rect l="l" t="t" r="r" b="b"/>
              <a:pathLst>
                <a:path w="641984" h="405764">
                  <a:moveTo>
                    <a:pt x="641603" y="405383"/>
                  </a:moveTo>
                  <a:lnTo>
                    <a:pt x="0" y="405383"/>
                  </a:lnTo>
                  <a:lnTo>
                    <a:pt x="0" y="0"/>
                  </a:lnTo>
                  <a:lnTo>
                    <a:pt x="641603" y="0"/>
                  </a:lnTo>
                  <a:lnTo>
                    <a:pt x="641603" y="405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918959" y="4576571"/>
              <a:ext cx="641985" cy="405765"/>
            </a:xfrm>
            <a:custGeom>
              <a:avLst/>
              <a:gdLst/>
              <a:ahLst/>
              <a:cxnLst/>
              <a:rect l="l" t="t" r="r" b="b"/>
              <a:pathLst>
                <a:path w="641984" h="405764">
                  <a:moveTo>
                    <a:pt x="641603" y="405383"/>
                  </a:moveTo>
                  <a:lnTo>
                    <a:pt x="0" y="405383"/>
                  </a:lnTo>
                  <a:lnTo>
                    <a:pt x="0" y="0"/>
                  </a:lnTo>
                  <a:lnTo>
                    <a:pt x="641603" y="0"/>
                  </a:lnTo>
                  <a:lnTo>
                    <a:pt x="641603" y="405383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63867" y="5202936"/>
              <a:ext cx="2910840" cy="302260"/>
            </a:xfrm>
            <a:custGeom>
              <a:avLst/>
              <a:gdLst/>
              <a:ahLst/>
              <a:cxnLst/>
              <a:rect l="l" t="t" r="r" b="b"/>
              <a:pathLst>
                <a:path w="2910840" h="302260">
                  <a:moveTo>
                    <a:pt x="2860548" y="301752"/>
                  </a:moveTo>
                  <a:lnTo>
                    <a:pt x="50292" y="301752"/>
                  </a:lnTo>
                  <a:lnTo>
                    <a:pt x="30860" y="297751"/>
                  </a:lnTo>
                  <a:lnTo>
                    <a:pt x="14858" y="286893"/>
                  </a:lnTo>
                  <a:lnTo>
                    <a:pt x="4000" y="270891"/>
                  </a:lnTo>
                  <a:lnTo>
                    <a:pt x="0" y="251460"/>
                  </a:lnTo>
                  <a:lnTo>
                    <a:pt x="0" y="50292"/>
                  </a:lnTo>
                  <a:lnTo>
                    <a:pt x="4000" y="30218"/>
                  </a:lnTo>
                  <a:lnTo>
                    <a:pt x="14859" y="14287"/>
                  </a:lnTo>
                  <a:lnTo>
                    <a:pt x="30860" y="3786"/>
                  </a:lnTo>
                  <a:lnTo>
                    <a:pt x="50292" y="0"/>
                  </a:lnTo>
                  <a:lnTo>
                    <a:pt x="2860548" y="0"/>
                  </a:lnTo>
                  <a:lnTo>
                    <a:pt x="2880621" y="3786"/>
                  </a:lnTo>
                  <a:lnTo>
                    <a:pt x="2896552" y="14287"/>
                  </a:lnTo>
                  <a:lnTo>
                    <a:pt x="2907053" y="30218"/>
                  </a:lnTo>
                  <a:lnTo>
                    <a:pt x="2910840" y="50292"/>
                  </a:lnTo>
                  <a:lnTo>
                    <a:pt x="2910840" y="251460"/>
                  </a:lnTo>
                  <a:lnTo>
                    <a:pt x="2907053" y="270891"/>
                  </a:lnTo>
                  <a:lnTo>
                    <a:pt x="2896552" y="286893"/>
                  </a:lnTo>
                  <a:lnTo>
                    <a:pt x="2880621" y="297751"/>
                  </a:lnTo>
                  <a:lnTo>
                    <a:pt x="2860548" y="301752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3867" y="5202936"/>
              <a:ext cx="2910840" cy="302260"/>
            </a:xfrm>
            <a:custGeom>
              <a:avLst/>
              <a:gdLst/>
              <a:ahLst/>
              <a:cxnLst/>
              <a:rect l="l" t="t" r="r" b="b"/>
              <a:pathLst>
                <a:path w="2910840" h="302260">
                  <a:moveTo>
                    <a:pt x="0" y="50292"/>
                  </a:moveTo>
                  <a:lnTo>
                    <a:pt x="4000" y="30218"/>
                  </a:lnTo>
                  <a:lnTo>
                    <a:pt x="14859" y="14287"/>
                  </a:lnTo>
                  <a:lnTo>
                    <a:pt x="30860" y="3786"/>
                  </a:lnTo>
                  <a:lnTo>
                    <a:pt x="50292" y="0"/>
                  </a:lnTo>
                  <a:lnTo>
                    <a:pt x="2860548" y="0"/>
                  </a:lnTo>
                  <a:lnTo>
                    <a:pt x="2880621" y="3786"/>
                  </a:lnTo>
                  <a:lnTo>
                    <a:pt x="2896552" y="14287"/>
                  </a:lnTo>
                  <a:lnTo>
                    <a:pt x="2907053" y="30218"/>
                  </a:lnTo>
                  <a:lnTo>
                    <a:pt x="2910840" y="50292"/>
                  </a:lnTo>
                  <a:lnTo>
                    <a:pt x="2910840" y="251460"/>
                  </a:lnTo>
                  <a:lnTo>
                    <a:pt x="2907053" y="270891"/>
                  </a:lnTo>
                  <a:lnTo>
                    <a:pt x="2896552" y="286893"/>
                  </a:lnTo>
                  <a:lnTo>
                    <a:pt x="2880621" y="297751"/>
                  </a:lnTo>
                  <a:lnTo>
                    <a:pt x="2860548" y="301752"/>
                  </a:lnTo>
                  <a:lnTo>
                    <a:pt x="50292" y="301752"/>
                  </a:lnTo>
                  <a:lnTo>
                    <a:pt x="30860" y="297751"/>
                  </a:lnTo>
                  <a:lnTo>
                    <a:pt x="14858" y="286893"/>
                  </a:lnTo>
                  <a:lnTo>
                    <a:pt x="4000" y="270891"/>
                  </a:lnTo>
                  <a:lnTo>
                    <a:pt x="0" y="251460"/>
                  </a:lnTo>
                  <a:lnTo>
                    <a:pt x="0" y="50292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33815" y="4576571"/>
              <a:ext cx="641985" cy="405765"/>
            </a:xfrm>
            <a:custGeom>
              <a:avLst/>
              <a:gdLst/>
              <a:ahLst/>
              <a:cxnLst/>
              <a:rect l="l" t="t" r="r" b="b"/>
              <a:pathLst>
                <a:path w="641984" h="405764">
                  <a:moveTo>
                    <a:pt x="641603" y="405383"/>
                  </a:moveTo>
                  <a:lnTo>
                    <a:pt x="0" y="405383"/>
                  </a:lnTo>
                  <a:lnTo>
                    <a:pt x="0" y="0"/>
                  </a:lnTo>
                  <a:lnTo>
                    <a:pt x="641603" y="0"/>
                  </a:lnTo>
                  <a:lnTo>
                    <a:pt x="641603" y="405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33815" y="4576571"/>
              <a:ext cx="641985" cy="405765"/>
            </a:xfrm>
            <a:custGeom>
              <a:avLst/>
              <a:gdLst/>
              <a:ahLst/>
              <a:cxnLst/>
              <a:rect l="l" t="t" r="r" b="b"/>
              <a:pathLst>
                <a:path w="641984" h="405764">
                  <a:moveTo>
                    <a:pt x="641603" y="405383"/>
                  </a:moveTo>
                  <a:lnTo>
                    <a:pt x="0" y="405383"/>
                  </a:lnTo>
                  <a:lnTo>
                    <a:pt x="0" y="0"/>
                  </a:lnTo>
                  <a:lnTo>
                    <a:pt x="641603" y="0"/>
                  </a:lnTo>
                  <a:lnTo>
                    <a:pt x="641603" y="405383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3815" y="5760719"/>
              <a:ext cx="641985" cy="405765"/>
            </a:xfrm>
            <a:custGeom>
              <a:avLst/>
              <a:gdLst/>
              <a:ahLst/>
              <a:cxnLst/>
              <a:rect l="l" t="t" r="r" b="b"/>
              <a:pathLst>
                <a:path w="641984" h="405764">
                  <a:moveTo>
                    <a:pt x="641603" y="405383"/>
                  </a:moveTo>
                  <a:lnTo>
                    <a:pt x="0" y="405383"/>
                  </a:lnTo>
                  <a:lnTo>
                    <a:pt x="0" y="0"/>
                  </a:lnTo>
                  <a:lnTo>
                    <a:pt x="641603" y="0"/>
                  </a:lnTo>
                  <a:lnTo>
                    <a:pt x="641603" y="405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33815" y="5760719"/>
              <a:ext cx="641985" cy="405765"/>
            </a:xfrm>
            <a:custGeom>
              <a:avLst/>
              <a:gdLst/>
              <a:ahLst/>
              <a:cxnLst/>
              <a:rect l="l" t="t" r="r" b="b"/>
              <a:pathLst>
                <a:path w="641984" h="405764">
                  <a:moveTo>
                    <a:pt x="641603" y="405383"/>
                  </a:moveTo>
                  <a:lnTo>
                    <a:pt x="0" y="405383"/>
                  </a:lnTo>
                  <a:lnTo>
                    <a:pt x="0" y="0"/>
                  </a:lnTo>
                  <a:lnTo>
                    <a:pt x="641603" y="0"/>
                  </a:lnTo>
                  <a:lnTo>
                    <a:pt x="641603" y="405383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96853" y="6065521"/>
            <a:ext cx="52832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5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30457" y="5873939"/>
            <a:ext cx="800100" cy="765175"/>
          </a:xfrm>
          <a:custGeom>
            <a:avLst/>
            <a:gdLst/>
            <a:ahLst/>
            <a:cxnLst/>
            <a:rect l="l" t="t" r="r" b="b"/>
            <a:pathLst>
              <a:path w="800100" h="765175">
                <a:moveTo>
                  <a:pt x="6095" y="0"/>
                </a:moveTo>
                <a:lnTo>
                  <a:pt x="765047" y="765048"/>
                </a:lnTo>
              </a:path>
              <a:path w="800100" h="765175">
                <a:moveTo>
                  <a:pt x="0" y="748283"/>
                </a:moveTo>
                <a:lnTo>
                  <a:pt x="800099" y="0"/>
                </a:lnTo>
              </a:path>
            </a:pathLst>
          </a:custGeom>
          <a:ln w="6096">
            <a:solidFill>
              <a:srgbClr val="ED7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4886" y="5884152"/>
            <a:ext cx="1516380" cy="795655"/>
          </a:xfrm>
          <a:custGeom>
            <a:avLst/>
            <a:gdLst/>
            <a:ahLst/>
            <a:cxnLst/>
            <a:rect l="l" t="t" r="r" b="b"/>
            <a:pathLst>
              <a:path w="1516379" h="795654">
                <a:moveTo>
                  <a:pt x="0" y="0"/>
                </a:moveTo>
                <a:lnTo>
                  <a:pt x="0" y="195072"/>
                </a:lnTo>
              </a:path>
              <a:path w="1516379" h="795654">
                <a:moveTo>
                  <a:pt x="0" y="522732"/>
                </a:moveTo>
                <a:lnTo>
                  <a:pt x="0" y="795528"/>
                </a:lnTo>
              </a:path>
              <a:path w="1516379" h="795654">
                <a:moveTo>
                  <a:pt x="1516380" y="0"/>
                </a:moveTo>
                <a:lnTo>
                  <a:pt x="1516380" y="220980"/>
                </a:lnTo>
              </a:path>
              <a:path w="1516379" h="795654">
                <a:moveTo>
                  <a:pt x="1516380" y="522732"/>
                </a:moveTo>
                <a:lnTo>
                  <a:pt x="1516380" y="778764"/>
                </a:lnTo>
              </a:path>
            </a:pathLst>
          </a:custGeom>
          <a:ln w="6096">
            <a:solidFill>
              <a:srgbClr val="ED7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007073"/>
            <a:ext cx="10693400" cy="389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05"/>
              </a:spcBef>
              <a:tabLst>
                <a:tab pos="213995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Il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existe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trois types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classe</a:t>
            </a:r>
            <a:r>
              <a:rPr sz="3600" b="1" spc="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de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bus information: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600" b="1" dirty="0">
              <a:latin typeface="Times New Roman"/>
              <a:cs typeface="Times New Roman"/>
            </a:endParaRPr>
          </a:p>
          <a:p>
            <a:pPr marL="916305" lvl="1" indent="-503555" algn="just">
              <a:lnSpc>
                <a:spcPct val="100000"/>
              </a:lnSpc>
              <a:buAutoNum type="arabicPeriod"/>
              <a:tabLst>
                <a:tab pos="916305" algn="l"/>
                <a:tab pos="916940" algn="l"/>
              </a:tabLst>
            </a:pPr>
            <a:r>
              <a:rPr sz="3600" b="1" dirty="0">
                <a:latin typeface="Times New Roman"/>
                <a:cs typeface="Times New Roman"/>
              </a:rPr>
              <a:t>Une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classe</a:t>
            </a:r>
            <a:r>
              <a:rPr sz="3600" b="1" spc="4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basée</a:t>
            </a:r>
            <a:r>
              <a:rPr sz="3600" b="1" spc="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sur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latin typeface="Times New Roman"/>
                <a:cs typeface="Times New Roman"/>
              </a:rPr>
              <a:t>le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lien </a:t>
            </a:r>
            <a:r>
              <a:rPr sz="3600" b="1" spc="-5" dirty="0">
                <a:latin typeface="Times New Roman"/>
                <a:cs typeface="Times New Roman"/>
              </a:rPr>
              <a:t>entre</a:t>
            </a:r>
            <a:r>
              <a:rPr sz="3600" b="1" spc="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les</a:t>
            </a:r>
            <a:r>
              <a:rPr sz="3600" b="1" dirty="0">
                <a:latin typeface="Times New Roman"/>
                <a:cs typeface="Times New Roman"/>
              </a:rPr>
              <a:t> composants.</a:t>
            </a:r>
          </a:p>
          <a:p>
            <a:pPr lvl="1" algn="just">
              <a:lnSpc>
                <a:spcPct val="100000"/>
              </a:lnSpc>
              <a:spcBef>
                <a:spcPts val="20"/>
              </a:spcBef>
              <a:buFont typeface="Times New Roman"/>
              <a:buAutoNum type="arabicPeriod"/>
            </a:pPr>
            <a:endParaRPr sz="3600" b="1" dirty="0">
              <a:latin typeface="Times New Roman"/>
              <a:cs typeface="Times New Roman"/>
            </a:endParaRPr>
          </a:p>
          <a:p>
            <a:pPr marL="916305" lvl="1" indent="-503555" algn="just">
              <a:lnSpc>
                <a:spcPct val="100000"/>
              </a:lnSpc>
              <a:buAutoNum type="arabicPeriod"/>
              <a:tabLst>
                <a:tab pos="916305" algn="l"/>
                <a:tab pos="916940" algn="l"/>
              </a:tabLst>
            </a:pPr>
            <a:r>
              <a:rPr sz="3600" b="1" dirty="0">
                <a:latin typeface="Times New Roman"/>
                <a:cs typeface="Times New Roman"/>
              </a:rPr>
              <a:t>Une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classe</a:t>
            </a:r>
            <a:r>
              <a:rPr sz="3600" b="1" spc="4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basée</a:t>
            </a:r>
            <a:r>
              <a:rPr sz="3600" b="1" spc="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sur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latin typeface="Times New Roman"/>
                <a:cs typeface="Times New Roman"/>
              </a:rPr>
              <a:t>le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signal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véhiculé.</a:t>
            </a:r>
          </a:p>
          <a:p>
            <a:pPr lvl="1" algn="just">
              <a:lnSpc>
                <a:spcPct val="100000"/>
              </a:lnSpc>
              <a:spcBef>
                <a:spcPts val="20"/>
              </a:spcBef>
              <a:buFont typeface="Times New Roman"/>
              <a:buAutoNum type="arabicPeriod"/>
            </a:pPr>
            <a:endParaRPr sz="3600" b="1" dirty="0">
              <a:latin typeface="Times New Roman"/>
              <a:cs typeface="Times New Roman"/>
            </a:endParaRPr>
          </a:p>
          <a:p>
            <a:pPr marL="916305" lvl="1" indent="-50355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3600" b="1" dirty="0">
                <a:latin typeface="Times New Roman"/>
                <a:cs typeface="Times New Roman"/>
              </a:rPr>
              <a:t>Une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classe</a:t>
            </a:r>
            <a:r>
              <a:rPr sz="3600" b="1" spc="4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basée</a:t>
            </a:r>
            <a:r>
              <a:rPr sz="3600" b="1" spc="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sur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latin typeface="Times New Roman"/>
                <a:cs typeface="Times New Roman"/>
              </a:rPr>
              <a:t>la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transmission </a:t>
            </a:r>
            <a:r>
              <a:rPr sz="3600" b="1" spc="5" dirty="0">
                <a:latin typeface="Times New Roman"/>
                <a:cs typeface="Times New Roman"/>
              </a:rPr>
              <a:t>des</a:t>
            </a:r>
            <a:r>
              <a:rPr sz="3600" b="1" dirty="0">
                <a:latin typeface="Times New Roman"/>
                <a:cs typeface="Times New Roman"/>
              </a:rPr>
              <a:t> données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7927"/>
            <a:ext cx="106934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Types </a:t>
            </a:r>
            <a:r>
              <a:rPr sz="4700" b="1" dirty="0"/>
              <a:t>de</a:t>
            </a:r>
            <a:r>
              <a:rPr sz="4700" b="1" spc="15" dirty="0"/>
              <a:t> </a:t>
            </a:r>
            <a:r>
              <a:rPr sz="4700" b="1" spc="10" dirty="0"/>
              <a:t>bus</a:t>
            </a:r>
            <a:r>
              <a:rPr sz="4700" b="1" spc="-30" dirty="0"/>
              <a:t> </a:t>
            </a:r>
            <a:r>
              <a:rPr sz="4700" b="1" spc="15" dirty="0"/>
              <a:t>informatique</a:t>
            </a:r>
            <a:endParaRPr sz="47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56" y="1101013"/>
            <a:ext cx="10571144" cy="5930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6765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La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classe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basée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sur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le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lien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entre</a:t>
            </a:r>
            <a:r>
              <a:rPr sz="3200" b="1" spc="-5" dirty="0">
                <a:latin typeface="Times New Roman"/>
                <a:cs typeface="Times New Roman"/>
              </a:rPr>
              <a:t> les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composants</a:t>
            </a:r>
            <a:r>
              <a:rPr sz="3200" b="1" spc="5" dirty="0">
                <a:latin typeface="Times New Roman"/>
                <a:cs typeface="Times New Roman"/>
              </a:rPr>
              <a:t> est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divisée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en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trois </a:t>
            </a:r>
            <a:r>
              <a:rPr sz="3200" b="1" spc="-6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types:</a:t>
            </a:r>
          </a:p>
          <a:p>
            <a:pPr marL="463550" marR="389890" indent="-451484" algn="just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465455" algn="l"/>
                <a:tab pos="466090" algn="l"/>
              </a:tabLst>
            </a:pPr>
            <a:r>
              <a:rPr sz="3200" b="1" dirty="0">
                <a:solidFill>
                  <a:srgbClr val="702FA0"/>
                </a:solidFill>
                <a:latin typeface="Times New Roman"/>
                <a:cs typeface="Times New Roman"/>
              </a:rPr>
              <a:t>Le</a:t>
            </a:r>
            <a:r>
              <a:rPr sz="3200" b="1" spc="-10" dirty="0">
                <a:solidFill>
                  <a:srgbClr val="702F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02FA0"/>
                </a:solidFill>
                <a:latin typeface="Times New Roman"/>
                <a:cs typeface="Times New Roman"/>
              </a:rPr>
              <a:t>bus</a:t>
            </a:r>
            <a:r>
              <a:rPr sz="3200" b="1" spc="5" dirty="0">
                <a:solidFill>
                  <a:srgbClr val="702FA0"/>
                </a:solidFill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solidFill>
                  <a:srgbClr val="702FA0"/>
                </a:solidFill>
                <a:latin typeface="Times New Roman"/>
                <a:cs typeface="Times New Roman"/>
              </a:rPr>
              <a:t>système:</a:t>
            </a:r>
            <a:r>
              <a:rPr sz="3200" b="1" spc="20" dirty="0">
                <a:solidFill>
                  <a:srgbClr val="702F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il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relie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processeur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au</a:t>
            </a:r>
            <a:r>
              <a:rPr sz="3200" b="1" dirty="0">
                <a:latin typeface="Times New Roman"/>
                <a:cs typeface="Times New Roman"/>
              </a:rPr>
              <a:t> chipset</a:t>
            </a:r>
          </a:p>
          <a:p>
            <a:pPr marL="465455" indent="-453390" algn="just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465455" algn="l"/>
                <a:tab pos="466090" algn="l"/>
              </a:tabLst>
            </a:pPr>
            <a:r>
              <a:rPr sz="3200" b="1" dirty="0">
                <a:solidFill>
                  <a:srgbClr val="702FA0"/>
                </a:solidFill>
                <a:latin typeface="Times New Roman"/>
                <a:cs typeface="Times New Roman"/>
              </a:rPr>
              <a:t>Le</a:t>
            </a:r>
            <a:r>
              <a:rPr sz="3200" b="1" spc="-15" dirty="0">
                <a:solidFill>
                  <a:srgbClr val="702F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02FA0"/>
                </a:solidFill>
                <a:latin typeface="Times New Roman"/>
                <a:cs typeface="Times New Roman"/>
              </a:rPr>
              <a:t>bus mémoire:</a:t>
            </a:r>
            <a:r>
              <a:rPr sz="3200" b="1" spc="-10" dirty="0">
                <a:solidFill>
                  <a:srgbClr val="702FA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relie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le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chipset</a:t>
            </a:r>
            <a:r>
              <a:rPr sz="3200" b="1" dirty="0">
                <a:latin typeface="Times New Roman"/>
                <a:cs typeface="Times New Roman"/>
              </a:rPr>
              <a:t> à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la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RAM.</a:t>
            </a:r>
            <a:endParaRPr sz="3200" b="1" dirty="0">
              <a:latin typeface="Times New Roman"/>
              <a:cs typeface="Times New Roman"/>
            </a:endParaRPr>
          </a:p>
          <a:p>
            <a:pPr marL="465455" indent="-453390" algn="just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465455" algn="l"/>
                <a:tab pos="466090" algn="l"/>
              </a:tabLst>
            </a:pPr>
            <a:r>
              <a:rPr sz="3200" b="1" dirty="0">
                <a:solidFill>
                  <a:srgbClr val="702FA0"/>
                </a:solidFill>
                <a:latin typeface="Times New Roman"/>
                <a:cs typeface="Times New Roman"/>
              </a:rPr>
              <a:t>Le</a:t>
            </a:r>
            <a:r>
              <a:rPr sz="3200" b="1" spc="-10" dirty="0">
                <a:solidFill>
                  <a:srgbClr val="702F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02FA0"/>
                </a:solidFill>
                <a:latin typeface="Times New Roman"/>
                <a:cs typeface="Times New Roman"/>
              </a:rPr>
              <a:t>bus d’extension</a:t>
            </a:r>
            <a:r>
              <a:rPr sz="3200" b="1" spc="-25" dirty="0">
                <a:solidFill>
                  <a:srgbClr val="702F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(aussi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appelé </a:t>
            </a:r>
            <a:r>
              <a:rPr sz="3200" b="1" dirty="0">
                <a:latin typeface="Times New Roman"/>
                <a:cs typeface="Times New Roman"/>
              </a:rPr>
              <a:t>bus</a:t>
            </a:r>
            <a:r>
              <a:rPr sz="3200" b="1" spc="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d’entrées/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sorties)</a:t>
            </a:r>
          </a:p>
          <a:p>
            <a:pPr marL="614680" lvl="1" indent="-201930" algn="just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615315" algn="l"/>
                <a:tab pos="687197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Il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permet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aux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divers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composants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la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carte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lang="fr-FR" sz="3200" b="1" spc="5" dirty="0">
                <a:latin typeface="Times New Roman"/>
                <a:cs typeface="Times New Roman"/>
              </a:rPr>
              <a:t>mère </a:t>
            </a:r>
            <a:r>
              <a:rPr sz="3200" b="1" spc="10" dirty="0">
                <a:latin typeface="Times New Roman"/>
                <a:cs typeface="Times New Roman"/>
              </a:rPr>
              <a:t>de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communiquer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entre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eux.</a:t>
            </a:r>
            <a:endParaRPr sz="3200" b="1" dirty="0">
              <a:latin typeface="Times New Roman"/>
              <a:cs typeface="Times New Roman"/>
            </a:endParaRPr>
          </a:p>
          <a:p>
            <a:pPr marL="614680" marR="426720" lvl="1" indent="-201295" algn="just">
              <a:lnSpc>
                <a:spcPct val="100400"/>
              </a:lnSpc>
              <a:spcBef>
                <a:spcPts val="434"/>
              </a:spcBef>
              <a:buFont typeface="Arial MT"/>
              <a:buChar char="•"/>
              <a:tabLst>
                <a:tab pos="61531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Il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permet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surtout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l’ajout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nouveaux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périphériques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grâce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aux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connecteurs </a:t>
            </a:r>
            <a:r>
              <a:rPr sz="3200" b="1" spc="-5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d’extension.</a:t>
            </a:r>
          </a:p>
          <a:p>
            <a:pPr marL="614680" marR="699135" lvl="1" indent="-201295" algn="just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692150" algn="l"/>
                <a:tab pos="692785" algn="l"/>
              </a:tabLst>
            </a:pPr>
            <a:r>
              <a:rPr sz="3200" b="1" dirty="0"/>
              <a:t>	</a:t>
            </a:r>
            <a:r>
              <a:rPr sz="3200" b="1" spc="-5" dirty="0">
                <a:latin typeface="Times New Roman"/>
                <a:cs typeface="Times New Roman"/>
              </a:rPr>
              <a:t>Il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relie </a:t>
            </a:r>
            <a:r>
              <a:rPr sz="3200" b="1" spc="5" dirty="0">
                <a:latin typeface="Times New Roman"/>
                <a:cs typeface="Times New Roman"/>
              </a:rPr>
              <a:t>le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processeur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aux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connecteurs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d’entrée/sortie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et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aux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connecteurs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600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d’extension</a:t>
            </a:r>
            <a:r>
              <a:rPr sz="3200" b="1" dirty="0">
                <a:latin typeface="Times New Roman"/>
                <a:cs typeface="Times New Roman"/>
              </a:rPr>
              <a:t>.</a:t>
            </a:r>
            <a:r>
              <a:rPr lang="fr-FR" sz="3200" b="1" dirty="0">
                <a:latin typeface="Times New Roman"/>
                <a:cs typeface="Times New Roman"/>
              </a:rPr>
              <a:t>    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8925"/>
            <a:ext cx="10693400" cy="122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950" b="1" spc="-5" dirty="0"/>
              <a:t>Classe</a:t>
            </a:r>
            <a:r>
              <a:rPr sz="3950" b="1" spc="5" dirty="0"/>
              <a:t> </a:t>
            </a:r>
            <a:r>
              <a:rPr sz="3950" b="1" spc="-15" dirty="0"/>
              <a:t>basée</a:t>
            </a:r>
            <a:r>
              <a:rPr sz="3950" b="1" spc="10" dirty="0"/>
              <a:t> </a:t>
            </a:r>
            <a:r>
              <a:rPr sz="3950" b="1" spc="-15" dirty="0"/>
              <a:t>sur</a:t>
            </a:r>
            <a:r>
              <a:rPr sz="3950" b="1" spc="40" dirty="0"/>
              <a:t> </a:t>
            </a:r>
            <a:r>
              <a:rPr sz="3950" b="1" spc="-15" dirty="0"/>
              <a:t>le</a:t>
            </a:r>
            <a:r>
              <a:rPr sz="3950" b="1" spc="10" dirty="0"/>
              <a:t> </a:t>
            </a:r>
            <a:r>
              <a:rPr sz="3950" b="1" spc="-10" dirty="0"/>
              <a:t>lien </a:t>
            </a:r>
            <a:r>
              <a:rPr sz="3950" b="1" spc="-5" dirty="0"/>
              <a:t>entre</a:t>
            </a:r>
            <a:r>
              <a:rPr sz="3950" b="1" spc="5" dirty="0"/>
              <a:t> </a:t>
            </a:r>
            <a:r>
              <a:rPr sz="3950" b="1" spc="-10" dirty="0"/>
              <a:t>les</a:t>
            </a:r>
            <a:r>
              <a:rPr sz="3950" b="1" spc="-25" dirty="0"/>
              <a:t> </a:t>
            </a:r>
            <a:r>
              <a:rPr sz="3950" b="1" spc="-5" dirty="0"/>
              <a:t>composants</a:t>
            </a:r>
            <a:endParaRPr sz="395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766830" y="6438383"/>
            <a:ext cx="1447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dirty="0">
                <a:solidFill>
                  <a:srgbClr val="898989"/>
                </a:solidFill>
                <a:latin typeface="Calibri"/>
                <a:cs typeface="Calibri"/>
              </a:rPr>
              <a:t>25</a:t>
            </a:fld>
            <a:endParaRPr sz="10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956" y="741229"/>
            <a:ext cx="10155488" cy="71832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3360" indent="-201295" algn="just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13995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Les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bus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véhicule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trois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types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de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signaux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:</a:t>
            </a:r>
            <a:endParaRPr lang="fr-FR" sz="2800" b="1" spc="5" dirty="0">
              <a:latin typeface="Times New Roman"/>
              <a:cs typeface="Times New Roman"/>
            </a:endParaRPr>
          </a:p>
          <a:p>
            <a:pPr marL="920750" marR="461645" lvl="1" indent="-451484" algn="just">
              <a:lnSpc>
                <a:spcPct val="101200"/>
              </a:lnSpc>
              <a:spcBef>
                <a:spcPts val="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lang="fr-FR" sz="2800" b="1" spc="10" dirty="0">
                <a:latin typeface="Times New Roman"/>
                <a:cs typeface="Times New Roman"/>
              </a:rPr>
              <a:t>Le</a:t>
            </a:r>
            <a:r>
              <a:rPr lang="fr-FR" sz="2800" b="1" spc="2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70AC46"/>
                </a:solidFill>
                <a:latin typeface="Times New Roman"/>
                <a:cs typeface="Times New Roman"/>
              </a:rPr>
              <a:t>bus</a:t>
            </a:r>
            <a:r>
              <a:rPr lang="fr-FR" sz="2800" b="1" spc="5" dirty="0">
                <a:solidFill>
                  <a:srgbClr val="70AC46"/>
                </a:solidFill>
                <a:latin typeface="Times New Roman"/>
                <a:cs typeface="Times New Roman"/>
              </a:rPr>
              <a:t> d'adressage</a:t>
            </a:r>
            <a:r>
              <a:rPr lang="fr-FR" sz="2800" b="1" spc="25" dirty="0">
                <a:solidFill>
                  <a:srgbClr val="70AC46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15" dirty="0">
                <a:solidFill>
                  <a:srgbClr val="70AC46"/>
                </a:solidFill>
                <a:latin typeface="Times New Roman"/>
                <a:cs typeface="Times New Roman"/>
              </a:rPr>
              <a:t>(ou</a:t>
            </a:r>
            <a:r>
              <a:rPr lang="fr-FR" sz="2800" b="1" spc="5" dirty="0">
                <a:solidFill>
                  <a:srgbClr val="70AC46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70AC46"/>
                </a:solidFill>
                <a:latin typeface="Times New Roman"/>
                <a:cs typeface="Times New Roman"/>
              </a:rPr>
              <a:t>bus </a:t>
            </a:r>
            <a:r>
              <a:rPr lang="fr-FR" sz="2800" b="1" spc="5" dirty="0">
                <a:solidFill>
                  <a:srgbClr val="70AC46"/>
                </a:solidFill>
                <a:latin typeface="Times New Roman"/>
                <a:cs typeface="Times New Roman"/>
              </a:rPr>
              <a:t>mémoire)</a:t>
            </a:r>
            <a:r>
              <a:rPr lang="fr-FR" sz="2800" b="1" spc="65" dirty="0">
                <a:solidFill>
                  <a:srgbClr val="70AC46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transporte</a:t>
            </a:r>
            <a:r>
              <a:rPr lang="fr-FR" sz="2800" b="1" spc="2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les adresses </a:t>
            </a:r>
            <a:r>
              <a:rPr lang="fr-FR" sz="2800" b="1" spc="1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mémoire</a:t>
            </a:r>
            <a:r>
              <a:rPr lang="fr-FR" sz="2800" b="1" spc="8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auxquelles le</a:t>
            </a:r>
            <a:r>
              <a:rPr lang="fr-FR" sz="2800" b="1" spc="3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processeur</a:t>
            </a:r>
            <a:r>
              <a:rPr lang="fr-FR" sz="2800" b="1" spc="3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souhaite</a:t>
            </a:r>
            <a:r>
              <a:rPr lang="fr-FR" sz="2800" b="1" spc="2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accéder</a:t>
            </a:r>
            <a:r>
              <a:rPr lang="fr-FR" sz="2800" b="1" spc="6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pour</a:t>
            </a:r>
            <a:r>
              <a:rPr lang="fr-FR" sz="2800" b="1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lire</a:t>
            </a:r>
            <a:r>
              <a:rPr lang="fr-FR" sz="2800" b="1" spc="2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ou </a:t>
            </a:r>
            <a:r>
              <a:rPr lang="fr-FR" sz="2800" b="1" spc="-63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écrire</a:t>
            </a:r>
            <a:r>
              <a:rPr lang="fr-FR" sz="2800" b="1" spc="15" dirty="0">
                <a:latin typeface="Times New Roman"/>
                <a:cs typeface="Times New Roman"/>
              </a:rPr>
              <a:t> </a:t>
            </a:r>
            <a:r>
              <a:rPr lang="fr-FR" sz="2800" b="1" spc="20" dirty="0">
                <a:latin typeface="Times New Roman"/>
                <a:cs typeface="Times New Roman"/>
              </a:rPr>
              <a:t>une</a:t>
            </a:r>
            <a:r>
              <a:rPr lang="fr-FR" sz="2800" b="1" spc="-5" dirty="0">
                <a:latin typeface="Times New Roman"/>
                <a:cs typeface="Times New Roman"/>
              </a:rPr>
              <a:t> </a:t>
            </a:r>
            <a:r>
              <a:rPr lang="fr-FR" sz="2800" b="1" spc="15" dirty="0">
                <a:latin typeface="Times New Roman"/>
                <a:cs typeface="Times New Roman"/>
              </a:rPr>
              <a:t>donnée.</a:t>
            </a:r>
            <a:r>
              <a:rPr lang="fr-FR" sz="2800" b="1" spc="5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Il</a:t>
            </a:r>
            <a:r>
              <a:rPr lang="fr-FR" sz="2800" b="1" spc="1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s’agit</a:t>
            </a:r>
            <a:r>
              <a:rPr lang="fr-FR" sz="2800" b="1" spc="35" dirty="0">
                <a:latin typeface="Times New Roman"/>
                <a:cs typeface="Times New Roman"/>
              </a:rPr>
              <a:t> </a:t>
            </a:r>
            <a:r>
              <a:rPr lang="fr-FR" sz="2800" b="1" spc="15" dirty="0">
                <a:latin typeface="Times New Roman"/>
                <a:cs typeface="Times New Roman"/>
              </a:rPr>
              <a:t>d’un</a:t>
            </a:r>
            <a:r>
              <a:rPr lang="fr-FR" sz="2800" b="1" spc="-2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bus</a:t>
            </a:r>
            <a:r>
              <a:rPr lang="fr-FR" sz="2800" b="1" spc="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unidirectionnel.</a:t>
            </a:r>
            <a:endParaRPr lang="fr-FR" sz="2800" b="1" dirty="0">
              <a:latin typeface="Times New Roman"/>
              <a:cs typeface="Times New Roman"/>
            </a:endParaRPr>
          </a:p>
          <a:p>
            <a:pPr marL="920750" marR="481965" lvl="1" indent="-451484" algn="just">
              <a:lnSpc>
                <a:spcPct val="101099"/>
              </a:lnSpc>
              <a:spcBef>
                <a:spcPts val="445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lang="fr-FR" sz="2800" b="1" spc="10" dirty="0">
                <a:latin typeface="Times New Roman"/>
                <a:cs typeface="Times New Roman"/>
              </a:rPr>
              <a:t>Le </a:t>
            </a:r>
            <a:r>
              <a:rPr lang="fr-FR" sz="2800" b="1" spc="10" dirty="0">
                <a:solidFill>
                  <a:srgbClr val="70AC46"/>
                </a:solidFill>
                <a:latin typeface="Times New Roman"/>
                <a:cs typeface="Times New Roman"/>
              </a:rPr>
              <a:t>bus de données </a:t>
            </a:r>
            <a:r>
              <a:rPr lang="fr-FR" sz="2800" b="1" spc="10" dirty="0">
                <a:latin typeface="Times New Roman"/>
                <a:cs typeface="Times New Roman"/>
              </a:rPr>
              <a:t>véhicule </a:t>
            </a:r>
            <a:r>
              <a:rPr lang="fr-FR" sz="2800" b="1" spc="5" dirty="0">
                <a:latin typeface="Times New Roman"/>
                <a:cs typeface="Times New Roman"/>
              </a:rPr>
              <a:t>les </a:t>
            </a:r>
            <a:r>
              <a:rPr lang="fr-FR" sz="2800" b="1" spc="10" dirty="0">
                <a:latin typeface="Times New Roman"/>
                <a:cs typeface="Times New Roman"/>
              </a:rPr>
              <a:t>instructions </a:t>
            </a:r>
            <a:r>
              <a:rPr lang="fr-FR" sz="2800" b="1" spc="5" dirty="0">
                <a:latin typeface="Times New Roman"/>
                <a:cs typeface="Times New Roman"/>
              </a:rPr>
              <a:t>en </a:t>
            </a:r>
            <a:r>
              <a:rPr lang="fr-FR" sz="2800" b="1" spc="15" dirty="0">
                <a:latin typeface="Times New Roman"/>
                <a:cs typeface="Times New Roman"/>
              </a:rPr>
              <a:t>provenance </a:t>
            </a:r>
            <a:r>
              <a:rPr lang="fr-FR" sz="2800" b="1" spc="25" dirty="0">
                <a:latin typeface="Times New Roman"/>
                <a:cs typeface="Times New Roman"/>
              </a:rPr>
              <a:t>ou </a:t>
            </a:r>
            <a:r>
              <a:rPr lang="fr-FR" sz="2800" b="1" spc="10" dirty="0">
                <a:latin typeface="Times New Roman"/>
                <a:cs typeface="Times New Roman"/>
              </a:rPr>
              <a:t>à </a:t>
            </a:r>
            <a:r>
              <a:rPr lang="fr-FR" sz="2800" b="1" spc="-63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destination</a:t>
            </a:r>
            <a:r>
              <a:rPr lang="fr-FR" sz="2800" b="1" spc="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du</a:t>
            </a:r>
            <a:r>
              <a:rPr lang="fr-FR" sz="2800" b="1" spc="5" dirty="0">
                <a:latin typeface="Times New Roman"/>
                <a:cs typeface="Times New Roman"/>
              </a:rPr>
              <a:t> </a:t>
            </a:r>
            <a:r>
              <a:rPr lang="fr-FR" sz="2800" b="1" spc="-5" dirty="0">
                <a:latin typeface="Times New Roman"/>
                <a:cs typeface="Times New Roman"/>
              </a:rPr>
              <a:t>processeur.</a:t>
            </a:r>
            <a:r>
              <a:rPr lang="fr-FR" sz="2800" b="1" spc="35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Il</a:t>
            </a:r>
            <a:r>
              <a:rPr lang="fr-FR" sz="2800" b="1" spc="10" dirty="0">
                <a:latin typeface="Times New Roman"/>
                <a:cs typeface="Times New Roman"/>
              </a:rPr>
              <a:t> s’agit </a:t>
            </a:r>
            <a:r>
              <a:rPr lang="fr-FR" sz="2800" b="1" spc="15" dirty="0">
                <a:latin typeface="Times New Roman"/>
                <a:cs typeface="Times New Roman"/>
              </a:rPr>
              <a:t>d’un</a:t>
            </a:r>
            <a:r>
              <a:rPr lang="fr-FR" sz="2800" b="1" spc="-15" dirty="0">
                <a:latin typeface="Times New Roman"/>
                <a:cs typeface="Times New Roman"/>
              </a:rPr>
              <a:t> </a:t>
            </a:r>
            <a:r>
              <a:rPr lang="fr-FR" sz="2800" b="1" spc="20" dirty="0">
                <a:latin typeface="Times New Roman"/>
                <a:cs typeface="Times New Roman"/>
              </a:rPr>
              <a:t>bus</a:t>
            </a:r>
            <a:r>
              <a:rPr lang="fr-FR" sz="2800" b="1" spc="-2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bidirectionnel.</a:t>
            </a:r>
            <a:endParaRPr lang="fr-FR" sz="2800" b="1" dirty="0">
              <a:latin typeface="Times New Roman"/>
              <a:cs typeface="Times New Roman"/>
            </a:endParaRPr>
          </a:p>
          <a:p>
            <a:pPr marL="920750" marR="140970" lvl="1" indent="-451484" algn="just">
              <a:lnSpc>
                <a:spcPct val="101200"/>
              </a:lnSpc>
              <a:spcBef>
                <a:spcPts val="43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lang="fr-FR" sz="2800" b="1" spc="10" dirty="0">
                <a:latin typeface="Times New Roman"/>
                <a:cs typeface="Times New Roman"/>
              </a:rPr>
              <a:t>Le</a:t>
            </a:r>
            <a:r>
              <a:rPr lang="fr-FR" sz="2800" b="1" spc="3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70AC46"/>
                </a:solidFill>
                <a:latin typeface="Times New Roman"/>
                <a:cs typeface="Times New Roman"/>
              </a:rPr>
              <a:t>bus de</a:t>
            </a:r>
            <a:r>
              <a:rPr lang="fr-FR" sz="2800" b="1" spc="25" dirty="0">
                <a:solidFill>
                  <a:srgbClr val="70AC46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solidFill>
                  <a:srgbClr val="70AC46"/>
                </a:solidFill>
                <a:latin typeface="Times New Roman"/>
                <a:cs typeface="Times New Roman"/>
              </a:rPr>
              <a:t>commande</a:t>
            </a:r>
            <a:r>
              <a:rPr lang="fr-FR" sz="2800" b="1" spc="50" dirty="0">
                <a:solidFill>
                  <a:srgbClr val="70AC46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15" dirty="0">
                <a:solidFill>
                  <a:srgbClr val="70AC46"/>
                </a:solidFill>
                <a:latin typeface="Times New Roman"/>
                <a:cs typeface="Times New Roman"/>
              </a:rPr>
              <a:t>(ou</a:t>
            </a:r>
            <a:r>
              <a:rPr lang="fr-FR" sz="2800" b="1" spc="10" dirty="0">
                <a:solidFill>
                  <a:srgbClr val="70AC46"/>
                </a:solidFill>
                <a:latin typeface="Times New Roman"/>
                <a:cs typeface="Times New Roman"/>
              </a:rPr>
              <a:t> bus de</a:t>
            </a:r>
            <a:r>
              <a:rPr lang="fr-FR" sz="2800" b="1" dirty="0">
                <a:solidFill>
                  <a:srgbClr val="70AC46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70AC46"/>
                </a:solidFill>
                <a:latin typeface="Times New Roman"/>
                <a:cs typeface="Times New Roman"/>
              </a:rPr>
              <a:t>contrôle</a:t>
            </a:r>
            <a:r>
              <a:rPr lang="fr-FR" sz="2800" b="1" spc="25" dirty="0">
                <a:solidFill>
                  <a:srgbClr val="70AC46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70AC46"/>
                </a:solidFill>
                <a:latin typeface="Times New Roman"/>
                <a:cs typeface="Times New Roman"/>
              </a:rPr>
              <a:t>)</a:t>
            </a:r>
            <a:r>
              <a:rPr lang="fr-FR" sz="2800" b="1" spc="10" dirty="0">
                <a:latin typeface="Times New Roman"/>
                <a:cs typeface="Times New Roman"/>
              </a:rPr>
              <a:t>véhicule</a:t>
            </a:r>
            <a:r>
              <a:rPr lang="fr-FR" sz="2800" b="1" spc="2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tous </a:t>
            </a:r>
            <a:r>
              <a:rPr lang="fr-FR" sz="2800" b="1" spc="5" dirty="0">
                <a:latin typeface="Times New Roman"/>
                <a:cs typeface="Times New Roman"/>
              </a:rPr>
              <a:t>les</a:t>
            </a:r>
            <a:r>
              <a:rPr lang="fr-FR" sz="2800" b="1" spc="1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autres </a:t>
            </a:r>
            <a:r>
              <a:rPr lang="fr-FR" sz="2800" b="1" spc="-63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signaux.</a:t>
            </a:r>
            <a:endParaRPr lang="fr-FR" sz="2800" b="1" dirty="0">
              <a:latin typeface="Times New Roman"/>
              <a:cs typeface="Times New Roman"/>
            </a:endParaRPr>
          </a:p>
          <a:p>
            <a:pPr marL="1127760" marR="5080" lvl="2" indent="-201295" algn="just">
              <a:lnSpc>
                <a:spcPct val="100899"/>
              </a:lnSpc>
              <a:spcBef>
                <a:spcPts val="470"/>
              </a:spcBef>
              <a:buFont typeface="Arial MT"/>
              <a:buChar char="•"/>
              <a:tabLst>
                <a:tab pos="213995" algn="l"/>
              </a:tabLst>
            </a:pPr>
            <a:r>
              <a:rPr lang="fr-FR" sz="2800" b="1" spc="10" dirty="0">
                <a:latin typeface="Times New Roman"/>
                <a:cs typeface="Times New Roman"/>
              </a:rPr>
              <a:t>Le processeur utilise </a:t>
            </a:r>
            <a:r>
              <a:rPr lang="fr-FR" sz="2800" b="1" dirty="0">
                <a:latin typeface="Times New Roman"/>
                <a:cs typeface="Times New Roman"/>
              </a:rPr>
              <a:t>l'un </a:t>
            </a:r>
            <a:r>
              <a:rPr lang="fr-FR" sz="2800" b="1" spc="5" dirty="0">
                <a:latin typeface="Times New Roman"/>
                <a:cs typeface="Times New Roman"/>
              </a:rPr>
              <a:t>d'eux </a:t>
            </a:r>
            <a:r>
              <a:rPr lang="fr-FR" sz="2800" b="1" spc="10" dirty="0">
                <a:latin typeface="Times New Roman"/>
                <a:cs typeface="Times New Roman"/>
              </a:rPr>
              <a:t>pour indiquer le sens </a:t>
            </a:r>
            <a:r>
              <a:rPr lang="fr-FR" sz="2800" b="1" spc="15" dirty="0">
                <a:latin typeface="Times New Roman"/>
                <a:cs typeface="Times New Roman"/>
              </a:rPr>
              <a:t>des </a:t>
            </a:r>
            <a:r>
              <a:rPr lang="fr-FR" sz="2800" b="1" spc="5" dirty="0">
                <a:latin typeface="Times New Roman"/>
                <a:cs typeface="Times New Roman"/>
              </a:rPr>
              <a:t>transferts </a:t>
            </a:r>
            <a:r>
              <a:rPr lang="fr-FR" sz="2800" b="1" spc="10" dirty="0">
                <a:latin typeface="Times New Roman"/>
                <a:cs typeface="Times New Roman"/>
              </a:rPr>
              <a:t>sur le bus de </a:t>
            </a:r>
            <a:r>
              <a:rPr lang="fr-FR" sz="2800" b="1" spc="-55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données</a:t>
            </a:r>
            <a:r>
              <a:rPr lang="fr-FR" sz="2800" b="1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(lecture</a:t>
            </a:r>
            <a:r>
              <a:rPr lang="fr-FR" sz="2800" b="1" spc="-5" dirty="0">
                <a:latin typeface="Times New Roman"/>
                <a:cs typeface="Times New Roman"/>
              </a:rPr>
              <a:t> </a:t>
            </a:r>
            <a:r>
              <a:rPr lang="fr-FR" sz="2800" b="1" spc="15" dirty="0">
                <a:latin typeface="Times New Roman"/>
                <a:cs typeface="Times New Roman"/>
              </a:rPr>
              <a:t>ou</a:t>
            </a:r>
            <a:r>
              <a:rPr lang="fr-FR" sz="2800" b="1" spc="5" dirty="0">
                <a:latin typeface="Times New Roman"/>
                <a:cs typeface="Times New Roman"/>
              </a:rPr>
              <a:t> écriture).</a:t>
            </a:r>
            <a:endParaRPr lang="fr-FR" sz="2800" b="1" dirty="0">
              <a:latin typeface="Times New Roman"/>
              <a:cs typeface="Times New Roman"/>
            </a:endParaRPr>
          </a:p>
          <a:p>
            <a:pPr marL="1127760" marR="330200" lvl="2" indent="-201295" algn="just">
              <a:lnSpc>
                <a:spcPct val="101299"/>
              </a:lnSpc>
              <a:spcBef>
                <a:spcPts val="445"/>
              </a:spcBef>
              <a:buFont typeface="Arial MT"/>
              <a:buChar char="•"/>
              <a:tabLst>
                <a:tab pos="213995" algn="l"/>
              </a:tabLst>
            </a:pPr>
            <a:r>
              <a:rPr lang="fr-FR" sz="2800" b="1" spc="5" dirty="0">
                <a:latin typeface="Times New Roman"/>
                <a:cs typeface="Times New Roman"/>
              </a:rPr>
              <a:t>C'est</a:t>
            </a:r>
            <a:r>
              <a:rPr lang="fr-FR" sz="2800" b="1" spc="4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par </a:t>
            </a:r>
            <a:r>
              <a:rPr lang="fr-FR" sz="2800" b="1" spc="15" dirty="0">
                <a:latin typeface="Times New Roman"/>
                <a:cs typeface="Times New Roman"/>
              </a:rPr>
              <a:t>un </a:t>
            </a:r>
            <a:r>
              <a:rPr lang="fr-FR" sz="2800" b="1" spc="5" dirty="0">
                <a:latin typeface="Times New Roman"/>
                <a:cs typeface="Times New Roman"/>
              </a:rPr>
              <a:t>autre</a:t>
            </a:r>
            <a:r>
              <a:rPr lang="fr-FR" sz="2800" b="1" spc="2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de</a:t>
            </a:r>
            <a:r>
              <a:rPr lang="fr-FR" sz="2800" b="1" spc="5" dirty="0">
                <a:latin typeface="Times New Roman"/>
                <a:cs typeface="Times New Roman"/>
              </a:rPr>
              <a:t> ces</a:t>
            </a:r>
            <a:r>
              <a:rPr lang="fr-FR" sz="2800" b="1" spc="1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conducteurs</a:t>
            </a:r>
            <a:r>
              <a:rPr lang="fr-FR" sz="2800" b="1" spc="4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que</a:t>
            </a:r>
            <a:r>
              <a:rPr lang="fr-FR" sz="2800" b="1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les</a:t>
            </a:r>
            <a:r>
              <a:rPr lang="fr-FR" sz="2800" b="1" spc="1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mémoires</a:t>
            </a:r>
            <a:r>
              <a:rPr lang="fr-FR" sz="2800" b="1" spc="6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signalent</a:t>
            </a:r>
            <a:r>
              <a:rPr lang="fr-FR" sz="2800" b="1" spc="2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quand </a:t>
            </a:r>
            <a:r>
              <a:rPr lang="fr-FR" sz="2800" b="1" spc="5" dirty="0">
                <a:latin typeface="Times New Roman"/>
                <a:cs typeface="Times New Roman"/>
              </a:rPr>
              <a:t>elles </a:t>
            </a:r>
            <a:r>
              <a:rPr lang="fr-FR" sz="2800" b="1" spc="-54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sont </a:t>
            </a:r>
            <a:r>
              <a:rPr lang="fr-FR" sz="2800" b="1" spc="5" dirty="0">
                <a:latin typeface="Times New Roman"/>
                <a:cs typeface="Times New Roman"/>
              </a:rPr>
              <a:t>prêtes </a:t>
            </a:r>
            <a:r>
              <a:rPr lang="fr-FR" sz="2800" b="1" spc="10" dirty="0">
                <a:latin typeface="Times New Roman"/>
                <a:cs typeface="Times New Roman"/>
              </a:rPr>
              <a:t>pour</a:t>
            </a:r>
            <a:r>
              <a:rPr lang="fr-FR" sz="2800" b="1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répondre</a:t>
            </a:r>
            <a:r>
              <a:rPr lang="fr-FR" sz="2800" b="1" spc="-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à</a:t>
            </a:r>
            <a:r>
              <a:rPr lang="fr-FR" sz="2800" b="1" spc="-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une</a:t>
            </a:r>
            <a:r>
              <a:rPr lang="fr-FR" sz="2800" b="1" spc="2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commande</a:t>
            </a:r>
            <a:r>
              <a:rPr lang="fr-FR" sz="2800" b="1" spc="4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de</a:t>
            </a:r>
            <a:r>
              <a:rPr lang="fr-FR" sz="2800" b="1" spc="-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lecture.</a:t>
            </a:r>
            <a:endParaRPr lang="fr-FR" sz="2800" b="1" dirty="0">
              <a:latin typeface="Times New Roman"/>
              <a:cs typeface="Times New Roman"/>
            </a:endParaRPr>
          </a:p>
          <a:p>
            <a:pPr marL="213360" indent="-20129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13995" algn="l"/>
              </a:tabLst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39700" y="0"/>
            <a:ext cx="10833100" cy="7412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Classe</a:t>
            </a:r>
            <a:r>
              <a:rPr sz="4700" b="1" spc="-25" dirty="0"/>
              <a:t> </a:t>
            </a:r>
            <a:r>
              <a:rPr sz="4700" b="1" spc="15" dirty="0"/>
              <a:t>basée</a:t>
            </a:r>
            <a:r>
              <a:rPr sz="4700" b="1" spc="-25" dirty="0"/>
              <a:t> </a:t>
            </a:r>
            <a:r>
              <a:rPr sz="4700" b="1" spc="20" dirty="0"/>
              <a:t>sur</a:t>
            </a:r>
            <a:r>
              <a:rPr sz="4700" b="1" spc="10" dirty="0"/>
              <a:t> </a:t>
            </a:r>
            <a:r>
              <a:rPr sz="4700" b="1" spc="5" dirty="0"/>
              <a:t>le</a:t>
            </a:r>
            <a:r>
              <a:rPr sz="4700" b="1" spc="20" dirty="0"/>
              <a:t> </a:t>
            </a:r>
            <a:r>
              <a:rPr sz="4700" b="1" spc="10" dirty="0"/>
              <a:t>signal</a:t>
            </a:r>
            <a:r>
              <a:rPr sz="4700" b="1" spc="-5" dirty="0"/>
              <a:t> </a:t>
            </a:r>
            <a:r>
              <a:rPr lang="fr-FR" sz="4700" b="1" spc="10" dirty="0"/>
              <a:t>véhiculé</a:t>
            </a:r>
            <a:endParaRPr lang="fr-FR" sz="47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743" y="1259934"/>
            <a:ext cx="6716337" cy="5867888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776605" algn="just">
              <a:spcBef>
                <a:spcPts val="710"/>
              </a:spcBef>
            </a:pPr>
            <a:r>
              <a:rPr lang="fr-FR" sz="2800" b="1" spc="10" dirty="0">
                <a:latin typeface="Times New Roman"/>
                <a:cs typeface="Times New Roman"/>
              </a:rPr>
              <a:t>Dans cette classe, on</a:t>
            </a:r>
            <a:r>
              <a:rPr sz="2800" b="1" spc="10" dirty="0">
                <a:latin typeface="Times New Roman"/>
                <a:cs typeface="Times New Roman"/>
              </a:rPr>
              <a:t> distingue </a:t>
            </a:r>
            <a:r>
              <a:rPr sz="2800" b="1" spc="5" dirty="0">
                <a:latin typeface="Times New Roman"/>
                <a:cs typeface="Times New Roman"/>
              </a:rPr>
              <a:t>deux </a:t>
            </a:r>
            <a:r>
              <a:rPr sz="2800" b="1" spc="10" dirty="0">
                <a:latin typeface="Times New Roman"/>
                <a:cs typeface="Times New Roman"/>
              </a:rPr>
              <a:t>types</a:t>
            </a:r>
            <a:r>
              <a:rPr sz="2800" b="1" spc="15" dirty="0">
                <a:latin typeface="Times New Roman"/>
                <a:cs typeface="Times New Roman"/>
              </a:rPr>
              <a:t>:</a:t>
            </a:r>
            <a:endParaRPr lang="fr-FR" sz="2800" b="1" dirty="0">
              <a:latin typeface="Times New Roman"/>
              <a:cs typeface="Times New Roman"/>
            </a:endParaRPr>
          </a:p>
          <a:p>
            <a:pPr marL="527050" marR="776605" indent="-514350" algn="just">
              <a:spcBef>
                <a:spcPts val="710"/>
              </a:spcBef>
              <a:buFont typeface="+mj-lt"/>
              <a:buAutoNum type="arabicPeriod"/>
            </a:pPr>
            <a:r>
              <a:rPr sz="2800" b="1" spc="15" dirty="0">
                <a:latin typeface="Times New Roman"/>
                <a:cs typeface="Times New Roman"/>
              </a:rPr>
              <a:t>Les </a:t>
            </a:r>
            <a:r>
              <a:rPr sz="2800" b="1" spc="15" dirty="0">
                <a:solidFill>
                  <a:srgbClr val="0070BF"/>
                </a:solidFill>
                <a:latin typeface="Times New Roman"/>
                <a:cs typeface="Times New Roman"/>
              </a:rPr>
              <a:t>Bus </a:t>
            </a:r>
            <a:r>
              <a:rPr sz="2800" b="1" spc="10" dirty="0">
                <a:solidFill>
                  <a:srgbClr val="0070BF"/>
                </a:solidFill>
                <a:latin typeface="Times New Roman"/>
                <a:cs typeface="Times New Roman"/>
              </a:rPr>
              <a:t>parallèles </a:t>
            </a:r>
            <a:r>
              <a:rPr sz="2800" b="1" spc="5" dirty="0">
                <a:latin typeface="Times New Roman"/>
                <a:cs typeface="Times New Roman"/>
              </a:rPr>
              <a:t>transmettent 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simultanément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les </a:t>
            </a:r>
            <a:r>
              <a:rPr sz="2800" b="1" spc="10" dirty="0">
                <a:latin typeface="Times New Roman"/>
                <a:cs typeface="Times New Roman"/>
              </a:rPr>
              <a:t>données, </a:t>
            </a:r>
            <a:r>
              <a:rPr sz="2800" b="1" dirty="0">
                <a:latin typeface="Times New Roman"/>
                <a:cs typeface="Times New Roman"/>
              </a:rPr>
              <a:t>ce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type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de </a:t>
            </a:r>
            <a:r>
              <a:rPr sz="2800" b="1" spc="-63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bus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se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décompose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en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trois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sous</a:t>
            </a:r>
            <a:r>
              <a:rPr lang="fr-FR" sz="2800" b="1" spc="1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ensembles:</a:t>
            </a:r>
            <a:endParaRPr lang="fr-FR" sz="2800" b="1" dirty="0">
              <a:latin typeface="Times New Roman"/>
              <a:cs typeface="Times New Roman"/>
            </a:endParaRPr>
          </a:p>
          <a:p>
            <a:pPr marL="864235" marR="103505" indent="-451484" algn="just">
              <a:spcBef>
                <a:spcPts val="495"/>
              </a:spcBef>
              <a:buAutoNum type="alphaLcParenR"/>
              <a:tabLst>
                <a:tab pos="863600" algn="l"/>
                <a:tab pos="864235" algn="l"/>
              </a:tabLst>
            </a:pPr>
            <a:r>
              <a:rPr lang="fr-FR" sz="2800" b="1" spc="15" dirty="0">
                <a:latin typeface="Times New Roman"/>
                <a:cs typeface="Times New Roman"/>
              </a:rPr>
              <a:t>Les</a:t>
            </a:r>
            <a:r>
              <a:rPr lang="fr-FR" sz="2800" b="1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lignes</a:t>
            </a:r>
            <a:r>
              <a:rPr lang="fr-FR"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de</a:t>
            </a:r>
            <a:r>
              <a:rPr lang="fr-FR"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données</a:t>
            </a:r>
            <a:r>
              <a:rPr lang="fr-FR"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transmettent </a:t>
            </a:r>
            <a:r>
              <a:rPr lang="fr-FR" sz="2800" b="1" spc="-63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les</a:t>
            </a:r>
            <a:r>
              <a:rPr lang="fr-FR" sz="2800" b="1" spc="3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données.</a:t>
            </a:r>
            <a:endParaRPr lang="fr-FR" sz="2800" b="1" dirty="0">
              <a:latin typeface="Times New Roman"/>
              <a:cs typeface="Times New Roman"/>
            </a:endParaRPr>
          </a:p>
          <a:p>
            <a:pPr marL="863600" indent="-450850" algn="just">
              <a:buAutoNum type="alphaLcParenR"/>
              <a:tabLst>
                <a:tab pos="863600" algn="l"/>
                <a:tab pos="864235" algn="l"/>
              </a:tabLst>
            </a:pPr>
            <a:r>
              <a:rPr lang="fr-FR" sz="2800" b="1" spc="15" dirty="0">
                <a:latin typeface="Times New Roman"/>
                <a:cs typeface="Times New Roman"/>
              </a:rPr>
              <a:t>Les</a:t>
            </a:r>
            <a:r>
              <a:rPr lang="fr-FR" sz="2800" b="1" spc="-1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lignes</a:t>
            </a:r>
            <a:r>
              <a:rPr lang="fr-FR"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d'adresse.</a:t>
            </a:r>
            <a:endParaRPr lang="fr-FR" sz="2800" b="1" dirty="0">
              <a:latin typeface="Times New Roman"/>
              <a:cs typeface="Times New Roman"/>
            </a:endParaRPr>
          </a:p>
          <a:p>
            <a:pPr marL="863600" indent="-450850" algn="just">
              <a:buAutoNum type="alphaLcParenR"/>
              <a:tabLst>
                <a:tab pos="863600" algn="l"/>
                <a:tab pos="864235" algn="l"/>
              </a:tabLst>
            </a:pPr>
            <a:r>
              <a:rPr lang="fr-FR" sz="2800" b="1" spc="10" dirty="0">
                <a:latin typeface="Times New Roman"/>
                <a:cs typeface="Times New Roman"/>
              </a:rPr>
              <a:t>La</a:t>
            </a:r>
            <a:r>
              <a:rPr lang="fr-FR" sz="2800" b="1" spc="5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ou</a:t>
            </a:r>
            <a:r>
              <a:rPr lang="fr-FR" sz="2800" b="1" spc="-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les</a:t>
            </a:r>
            <a:r>
              <a:rPr lang="fr-FR" sz="2800" b="1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lignes</a:t>
            </a:r>
            <a:r>
              <a:rPr lang="fr-FR"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de</a:t>
            </a:r>
            <a:r>
              <a:rPr lang="fr-FR"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contrôle.</a:t>
            </a:r>
            <a:endParaRPr lang="fr-FR" sz="2800" b="1" dirty="0">
              <a:latin typeface="Times New Roman"/>
              <a:cs typeface="Times New Roman"/>
            </a:endParaRPr>
          </a:p>
          <a:p>
            <a:pPr marL="463550" marR="5080" indent="-451484" algn="just">
              <a:spcBef>
                <a:spcPts val="505"/>
              </a:spcBef>
              <a:tabLst>
                <a:tab pos="462915" algn="l"/>
              </a:tabLst>
            </a:pPr>
            <a:r>
              <a:rPr lang="fr-FR" sz="2800" b="1" spc="10" dirty="0">
                <a:latin typeface="Times New Roman"/>
                <a:cs typeface="Times New Roman"/>
              </a:rPr>
              <a:t>2.	</a:t>
            </a:r>
            <a:r>
              <a:rPr lang="fr-FR" sz="2800" b="1" spc="15" dirty="0">
                <a:latin typeface="Times New Roman"/>
                <a:cs typeface="Times New Roman"/>
              </a:rPr>
              <a:t>Les</a:t>
            </a:r>
            <a:r>
              <a:rPr lang="fr-FR" sz="2800" b="1" spc="5" dirty="0">
                <a:latin typeface="Times New Roman"/>
                <a:cs typeface="Times New Roman"/>
              </a:rPr>
              <a:t> </a:t>
            </a:r>
            <a:r>
              <a:rPr lang="fr-FR" sz="2800" b="1" spc="15" dirty="0">
                <a:solidFill>
                  <a:srgbClr val="0070BF"/>
                </a:solidFill>
                <a:latin typeface="Times New Roman"/>
                <a:cs typeface="Times New Roman"/>
              </a:rPr>
              <a:t>Bus</a:t>
            </a:r>
            <a:r>
              <a:rPr lang="fr-FR" sz="2800" b="1" spc="-20" dirty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solidFill>
                  <a:srgbClr val="0070BF"/>
                </a:solidFill>
                <a:latin typeface="Times New Roman"/>
                <a:cs typeface="Times New Roman"/>
              </a:rPr>
              <a:t>série</a:t>
            </a:r>
            <a:r>
              <a:rPr lang="fr-FR" sz="2800" b="1" dirty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transmettant</a:t>
            </a:r>
            <a:r>
              <a:rPr lang="fr-FR" sz="2800" b="1" spc="6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les</a:t>
            </a:r>
            <a:r>
              <a:rPr lang="fr-FR" sz="2800" b="1" spc="30" dirty="0">
                <a:latin typeface="Times New Roman"/>
                <a:cs typeface="Times New Roman"/>
              </a:rPr>
              <a:t> </a:t>
            </a:r>
            <a:r>
              <a:rPr lang="fr-FR" sz="2800" b="1" spc="10" dirty="0">
                <a:latin typeface="Times New Roman"/>
                <a:cs typeface="Times New Roman"/>
              </a:rPr>
              <a:t>données </a:t>
            </a:r>
            <a:r>
              <a:rPr lang="fr-FR" sz="2800" b="1" spc="-63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élément</a:t>
            </a:r>
            <a:r>
              <a:rPr lang="fr-FR" sz="2800" b="1" spc="60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par</a:t>
            </a:r>
            <a:r>
              <a:rPr lang="fr-FR" sz="2800" b="1" spc="25" dirty="0">
                <a:latin typeface="Times New Roman"/>
                <a:cs typeface="Times New Roman"/>
              </a:rPr>
              <a:t> </a:t>
            </a:r>
            <a:r>
              <a:rPr lang="fr-FR" sz="2800" b="1" spc="5" dirty="0">
                <a:latin typeface="Times New Roman"/>
                <a:cs typeface="Times New Roman"/>
              </a:rPr>
              <a:t>élément.</a:t>
            </a:r>
            <a:endParaRPr lang="fr-FR" sz="2800" b="1" dirty="0">
              <a:latin typeface="Times New Roman"/>
              <a:cs typeface="Times New Roman"/>
            </a:endParaRPr>
          </a:p>
          <a:p>
            <a:pPr marL="864235" marR="5080" indent="-451484">
              <a:lnSpc>
                <a:spcPct val="81000"/>
              </a:lnSpc>
              <a:spcBef>
                <a:spcPts val="450"/>
              </a:spcBef>
              <a:tabLst>
                <a:tab pos="863600" algn="l"/>
              </a:tabLst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80265"/>
            <a:ext cx="10693400" cy="126873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036695" marR="5080" indent="-3571240">
              <a:lnSpc>
                <a:spcPts val="4630"/>
              </a:lnSpc>
              <a:spcBef>
                <a:spcPts val="690"/>
              </a:spcBef>
            </a:pPr>
            <a:r>
              <a:rPr b="1" spc="-10" dirty="0"/>
              <a:t>Classe</a:t>
            </a:r>
            <a:r>
              <a:rPr b="1" dirty="0"/>
              <a:t> </a:t>
            </a:r>
            <a:r>
              <a:rPr b="1" spc="-5" dirty="0"/>
              <a:t>basée</a:t>
            </a:r>
            <a:r>
              <a:rPr b="1" spc="5" dirty="0"/>
              <a:t> </a:t>
            </a:r>
            <a:r>
              <a:rPr b="1" spc="-15" dirty="0"/>
              <a:t>sur</a:t>
            </a:r>
            <a:r>
              <a:rPr b="1" spc="-10" dirty="0"/>
              <a:t> </a:t>
            </a:r>
            <a:r>
              <a:rPr b="1" spc="10" dirty="0"/>
              <a:t>la</a:t>
            </a:r>
            <a:r>
              <a:rPr b="1" spc="-10" dirty="0"/>
              <a:t> transmission</a:t>
            </a:r>
            <a:r>
              <a:rPr b="1" spc="20" dirty="0"/>
              <a:t> </a:t>
            </a:r>
            <a:r>
              <a:rPr b="1" dirty="0"/>
              <a:t>des </a:t>
            </a:r>
            <a:r>
              <a:rPr b="1" spc="-1270" dirty="0"/>
              <a:t> </a:t>
            </a:r>
            <a:r>
              <a:rPr b="1" spc="-10" dirty="0"/>
              <a:t>données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1944" y="1882140"/>
            <a:ext cx="3052225" cy="16731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3149" y="4193878"/>
            <a:ext cx="3007002" cy="160341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92837" y="3535130"/>
            <a:ext cx="1520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Times New Roman"/>
                <a:cs typeface="Times New Roman"/>
              </a:rPr>
              <a:t>Bus</a:t>
            </a:r>
            <a:r>
              <a:rPr sz="2100" b="1" spc="-5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parallèle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7866" y="5760142"/>
            <a:ext cx="10591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Times New Roman"/>
                <a:cs typeface="Times New Roman"/>
              </a:rPr>
              <a:t>Bus</a:t>
            </a:r>
            <a:r>
              <a:rPr sz="2100" b="1" spc="-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série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651" y="1069957"/>
            <a:ext cx="10044173" cy="18698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290"/>
              </a:lnSpc>
              <a:spcBef>
                <a:spcPts val="105"/>
              </a:spcBef>
            </a:pPr>
            <a:r>
              <a:rPr lang="fr-FR" sz="2800" b="1" spc="-20" dirty="0">
                <a:latin typeface="Times New Roman"/>
                <a:cs typeface="Times New Roman"/>
              </a:rPr>
              <a:t>Un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bus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informatique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caractérise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par:</a:t>
            </a:r>
          </a:p>
          <a:p>
            <a:pPr marL="614680" marR="5080" indent="-201295">
              <a:lnSpc>
                <a:spcPts val="2360"/>
              </a:lnSpc>
              <a:spcBef>
                <a:spcPts val="495"/>
              </a:spcBef>
              <a:buFont typeface="Arial MT"/>
              <a:buChar char="•"/>
              <a:tabLst>
                <a:tab pos="615315" algn="l"/>
              </a:tabLst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La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largeur</a:t>
            </a:r>
            <a:r>
              <a:rPr sz="2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: </a:t>
            </a:r>
            <a:r>
              <a:rPr sz="2800" b="1" spc="5" dirty="0">
                <a:latin typeface="Times New Roman"/>
                <a:cs typeface="Times New Roman"/>
              </a:rPr>
              <a:t>pour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désigner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le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nombre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bits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qu'un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bus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peut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transmettre </a:t>
            </a:r>
            <a:r>
              <a:rPr sz="2800" b="1" spc="-5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simultanément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(elle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mesure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bits).</a:t>
            </a:r>
          </a:p>
          <a:p>
            <a:pPr marL="614680" marR="32384" indent="-201295">
              <a:lnSpc>
                <a:spcPct val="80000"/>
              </a:lnSpc>
              <a:spcBef>
                <a:spcPts val="465"/>
              </a:spcBef>
              <a:buFont typeface="Arial MT"/>
              <a:buChar char="•"/>
              <a:tabLst>
                <a:tab pos="615315" algn="l"/>
              </a:tabLst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La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fréquence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(exprimée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en</a:t>
            </a:r>
            <a:r>
              <a:rPr sz="2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Hertz),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c'est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à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dire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le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nombre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paquets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 </a:t>
            </a:r>
            <a:r>
              <a:rPr sz="2800" b="1" spc="-6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données </a:t>
            </a:r>
            <a:r>
              <a:rPr sz="2800" b="1" spc="-5" dirty="0">
                <a:latin typeface="Times New Roman"/>
                <a:cs typeface="Times New Roman"/>
              </a:rPr>
              <a:t>envoyés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ou</a:t>
            </a:r>
            <a:r>
              <a:rPr sz="2800" b="1" dirty="0">
                <a:latin typeface="Times New Roman"/>
                <a:cs typeface="Times New Roman"/>
              </a:rPr>
              <a:t> reçus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par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seconde.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00" y="5118602"/>
            <a:ext cx="10392024" cy="1378583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13360" marR="5080" indent="-201295" algn="just">
              <a:spcBef>
                <a:spcPts val="670"/>
              </a:spcBef>
              <a:buFont typeface="Arial MT"/>
              <a:buChar char="•"/>
              <a:tabLst>
                <a:tab pos="213995" algn="l"/>
              </a:tabLst>
            </a:pPr>
            <a:r>
              <a:rPr sz="2800" b="1" dirty="0">
                <a:latin typeface="Times New Roman"/>
                <a:cs typeface="Times New Roman"/>
              </a:rPr>
              <a:t>Le 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débit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maximal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du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bus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(ou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taux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 transfert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maximal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),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c'est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la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quantité </a:t>
            </a:r>
            <a:r>
              <a:rPr sz="2800" b="1" spc="-5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données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qu'il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peut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transporter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par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unité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temps,</a:t>
            </a:r>
            <a:endParaRPr sz="2800" b="1" dirty="0">
              <a:latin typeface="Times New Roman"/>
              <a:cs typeface="Times New Roman"/>
            </a:endParaRPr>
          </a:p>
          <a:p>
            <a:pPr marL="12700" algn="just"/>
            <a:r>
              <a:rPr lang="fr-FR" sz="2800" b="1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Le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débit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max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(Bits/Seconde)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=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largeur(bits)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*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fréquence(Hz)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89106"/>
            <a:ext cx="10693400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spc="-10" dirty="0"/>
              <a:t>Caractéristiques</a:t>
            </a:r>
            <a:r>
              <a:rPr b="1" dirty="0"/>
              <a:t> </a:t>
            </a:r>
            <a:r>
              <a:rPr b="1" spc="-5" dirty="0"/>
              <a:t>d’un</a:t>
            </a:r>
            <a:r>
              <a:rPr b="1" spc="-25" dirty="0"/>
              <a:t> </a:t>
            </a:r>
            <a:r>
              <a:rPr b="1" spc="-10" dirty="0"/>
              <a:t>bus</a:t>
            </a:r>
            <a:r>
              <a:rPr b="1" spc="5" dirty="0"/>
              <a:t> </a:t>
            </a:r>
            <a:r>
              <a:rPr b="1" spc="-5" dirty="0"/>
              <a:t>informatique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503" y="3246777"/>
            <a:ext cx="9170749" cy="18698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761" y="1641480"/>
            <a:ext cx="6477000" cy="4279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40200"/>
              </a:lnSpc>
              <a:spcBef>
                <a:spcPts val="90"/>
              </a:spcBef>
            </a:pPr>
            <a:r>
              <a:rPr sz="2800" b="1" spc="5" dirty="0">
                <a:latin typeface="Times New Roman"/>
                <a:cs typeface="Times New Roman"/>
              </a:rPr>
              <a:t>Les </a:t>
            </a:r>
            <a:r>
              <a:rPr sz="2800" b="1" dirty="0">
                <a:latin typeface="Times New Roman"/>
                <a:cs typeface="Times New Roman"/>
              </a:rPr>
              <a:t>connecteurs d'extension (en anglais </a:t>
            </a:r>
            <a:r>
              <a:rPr sz="2800" b="1" spc="-69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slot </a:t>
            </a:r>
            <a:r>
              <a:rPr sz="2800" b="1" dirty="0">
                <a:latin typeface="Times New Roman"/>
                <a:cs typeface="Times New Roman"/>
              </a:rPr>
              <a:t>) sont </a:t>
            </a:r>
            <a:r>
              <a:rPr sz="2800" b="1" spc="-5" dirty="0">
                <a:latin typeface="Times New Roman"/>
                <a:cs typeface="Times New Roman"/>
              </a:rPr>
              <a:t>des </a:t>
            </a:r>
            <a:r>
              <a:rPr sz="2800" b="1" dirty="0">
                <a:latin typeface="Times New Roman"/>
                <a:cs typeface="Times New Roman"/>
              </a:rPr>
              <a:t>endroits </a:t>
            </a:r>
            <a:r>
              <a:rPr sz="2800" b="1" spc="5" dirty="0">
                <a:latin typeface="Times New Roman"/>
                <a:cs typeface="Times New Roman"/>
              </a:rPr>
              <a:t>pouvant 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accueillir </a:t>
            </a:r>
            <a:r>
              <a:rPr sz="2800" b="1" spc="-5" dirty="0">
                <a:latin typeface="Times New Roman"/>
                <a:cs typeface="Times New Roman"/>
              </a:rPr>
              <a:t>des </a:t>
            </a:r>
            <a:r>
              <a:rPr lang="fr-FR" sz="2800" b="1" dirty="0">
                <a:latin typeface="Times New Roman"/>
                <a:cs typeface="Times New Roman"/>
              </a:rPr>
              <a:t>cartes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d’extension</a:t>
            </a:r>
            <a:r>
              <a:rPr sz="2800" b="1" dirty="0">
                <a:latin typeface="Times New Roman"/>
                <a:cs typeface="Times New Roman"/>
              </a:rPr>
              <a:t>. </a:t>
            </a:r>
            <a:r>
              <a:rPr lang="fr-FR" sz="2800" b="1" dirty="0">
                <a:latin typeface="Times New Roman"/>
                <a:cs typeface="Times New Roman"/>
              </a:rPr>
              <a:t>Ces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lang="fr-FR" sz="2800" b="1" spc="-5" dirty="0">
                <a:latin typeface="Times New Roman"/>
                <a:cs typeface="Times New Roman"/>
              </a:rPr>
              <a:t>cartes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lang="fr-FR" sz="2800" b="1" spc="-5" dirty="0">
                <a:latin typeface="Times New Roman"/>
                <a:cs typeface="Times New Roman"/>
              </a:rPr>
              <a:t>sont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utilisées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pour</a:t>
            </a:r>
            <a:r>
              <a:rPr lang="fr-FR" sz="2800" b="1" spc="-1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ajouter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des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fonctionnalités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lang="fr-FR" sz="2800" b="1" dirty="0">
                <a:latin typeface="Times New Roman"/>
                <a:cs typeface="Times New Roman"/>
              </a:rPr>
              <a:t>ou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lang="fr-FR" sz="2800" b="1" spc="-5" dirty="0">
                <a:latin typeface="Times New Roman"/>
                <a:cs typeface="Times New Roman"/>
              </a:rPr>
              <a:t>améliorer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les</a:t>
            </a:r>
            <a:r>
              <a:rPr sz="2800" b="1" dirty="0">
                <a:latin typeface="Times New Roman"/>
                <a:cs typeface="Times New Roman"/>
              </a:rPr>
              <a:t> performances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d’un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ordinateur;</a:t>
            </a:r>
          </a:p>
          <a:p>
            <a:pPr marL="413384" algn="just">
              <a:lnSpc>
                <a:spcPct val="100000"/>
              </a:lnSpc>
              <a:spcBef>
                <a:spcPts val="1705"/>
              </a:spcBef>
            </a:pP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5" dirty="0">
                <a:latin typeface="Times New Roman"/>
                <a:cs typeface="Times New Roman"/>
              </a:rPr>
              <a:t>x</a:t>
            </a:r>
            <a:r>
              <a:rPr sz="2800" b="1" spc="15" dirty="0">
                <a:latin typeface="Times New Roman"/>
                <a:cs typeface="Times New Roman"/>
              </a:rPr>
              <a:t>e</a:t>
            </a:r>
            <a:r>
              <a:rPr sz="2800" b="1" spc="10" dirty="0">
                <a:latin typeface="Times New Roman"/>
                <a:cs typeface="Times New Roman"/>
              </a:rPr>
              <a:t>m</a:t>
            </a:r>
            <a:r>
              <a:rPr sz="2800" b="1" spc="5" dirty="0">
                <a:latin typeface="Times New Roman"/>
                <a:cs typeface="Times New Roman"/>
              </a:rPr>
              <a:t>pl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: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10" dirty="0">
                <a:latin typeface="Times New Roman"/>
                <a:cs typeface="Times New Roman"/>
              </a:rPr>
              <a:t>S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, </a:t>
            </a:r>
            <a:r>
              <a:rPr sz="2800" b="1" spc="10" dirty="0">
                <a:latin typeface="Times New Roman"/>
                <a:cs typeface="Times New Roman"/>
              </a:rPr>
              <a:t>P</a:t>
            </a:r>
            <a:r>
              <a:rPr sz="2800" b="1" spc="-15" dirty="0">
                <a:latin typeface="Times New Roman"/>
                <a:cs typeface="Times New Roman"/>
              </a:rPr>
              <a:t>C</a:t>
            </a:r>
            <a:r>
              <a:rPr sz="2800" b="1" spc="1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,</a:t>
            </a:r>
            <a:r>
              <a:rPr sz="2800" b="1" spc="-170" dirty="0">
                <a:latin typeface="Times New Roman"/>
                <a:cs typeface="Times New Roman"/>
              </a:rPr>
              <a:t> </a:t>
            </a:r>
            <a:r>
              <a:rPr sz="2800" b="1" spc="20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G</a:t>
            </a:r>
            <a:r>
              <a:rPr sz="2800" b="1" spc="-285" dirty="0">
                <a:latin typeface="Times New Roman"/>
                <a:cs typeface="Times New Roman"/>
              </a:rPr>
              <a:t>P</a:t>
            </a:r>
            <a:r>
              <a:rPr sz="2800" b="1" dirty="0">
                <a:latin typeface="Times New Roman"/>
                <a:cs typeface="Times New Roman"/>
              </a:rPr>
              <a:t>, </a:t>
            </a:r>
            <a:r>
              <a:rPr sz="2800" b="1" spc="10" dirty="0">
                <a:latin typeface="Times New Roman"/>
                <a:cs typeface="Times New Roman"/>
              </a:rPr>
              <a:t>PC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</a:t>
            </a:r>
            <a:r>
              <a:rPr sz="2800" b="1" spc="25" dirty="0">
                <a:latin typeface="Times New Roman"/>
                <a:cs typeface="Times New Roman"/>
              </a:rPr>
              <a:t>x</a:t>
            </a:r>
            <a:r>
              <a:rPr sz="2800" b="1" spc="5" dirty="0">
                <a:latin typeface="Times New Roman"/>
                <a:cs typeface="Times New Roman"/>
              </a:rPr>
              <a:t>p</a:t>
            </a:r>
            <a:r>
              <a:rPr sz="2800" b="1" spc="-10" dirty="0">
                <a:latin typeface="Times New Roman"/>
                <a:cs typeface="Times New Roman"/>
              </a:rPr>
              <a:t>re</a:t>
            </a:r>
            <a:r>
              <a:rPr sz="2800" b="1" dirty="0">
                <a:latin typeface="Times New Roman"/>
                <a:cs typeface="Times New Roman"/>
              </a:rPr>
              <a:t>ss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693400" cy="75661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800" b="1" spc="20" dirty="0"/>
              <a:t>Les</a:t>
            </a:r>
            <a:r>
              <a:rPr sz="4800" b="1" spc="-50" dirty="0"/>
              <a:t> </a:t>
            </a:r>
            <a:r>
              <a:rPr sz="4800" b="1" spc="10" dirty="0"/>
              <a:t>bus</a:t>
            </a:r>
            <a:r>
              <a:rPr sz="4800" b="1" spc="-5" dirty="0"/>
              <a:t> </a:t>
            </a:r>
            <a:r>
              <a:rPr sz="4800" b="1" spc="15" dirty="0"/>
              <a:t>d’extension</a:t>
            </a:r>
            <a:endParaRPr sz="48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6606" y="1968344"/>
            <a:ext cx="3760080" cy="325831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4821"/>
            <a:ext cx="10528299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spc="15" dirty="0"/>
              <a:t>Différences</a:t>
            </a:r>
            <a:r>
              <a:rPr sz="4700" spc="-25" dirty="0"/>
              <a:t> </a:t>
            </a:r>
            <a:r>
              <a:rPr sz="4700" spc="15" dirty="0"/>
              <a:t>entre </a:t>
            </a:r>
            <a:r>
              <a:rPr sz="4700" spc="10" dirty="0"/>
              <a:t>bus</a:t>
            </a:r>
            <a:r>
              <a:rPr sz="4700" spc="20" dirty="0"/>
              <a:t> </a:t>
            </a:r>
            <a:r>
              <a:rPr sz="4700" dirty="0"/>
              <a:t>et</a:t>
            </a:r>
            <a:r>
              <a:rPr sz="4700" spc="45" dirty="0"/>
              <a:t> </a:t>
            </a:r>
            <a:r>
              <a:rPr sz="4700" spc="15" dirty="0"/>
              <a:t>port</a:t>
            </a:r>
            <a:endParaRPr sz="47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58179"/>
              </p:ext>
            </p:extLst>
          </p:nvPr>
        </p:nvGraphicFramePr>
        <p:xfrm>
          <a:off x="354329" y="2245996"/>
          <a:ext cx="9819640" cy="3070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Bus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Port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504">
                <a:tc>
                  <a:txBody>
                    <a:bodyPr/>
                    <a:lstStyle/>
                    <a:p>
                      <a:pPr marL="353060" marR="341630" indent="-10795">
                        <a:lnSpc>
                          <a:spcPct val="100299"/>
                        </a:lnSpc>
                        <a:spcBef>
                          <a:spcPts val="200"/>
                        </a:spcBef>
                      </a:pPr>
                      <a:r>
                        <a:rPr sz="3150" spc="5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31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pistes</a:t>
                      </a:r>
                      <a:r>
                        <a:rPr sz="3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3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cuivre</a:t>
                      </a:r>
                      <a:r>
                        <a:rPr sz="31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31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spc="-1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3150" spc="-7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trouvent</a:t>
                      </a:r>
                      <a:r>
                        <a:rPr sz="31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sur</a:t>
                      </a:r>
                      <a:r>
                        <a:rPr sz="3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spc="-15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3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carte</a:t>
                      </a:r>
                      <a:r>
                        <a:rPr sz="31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mère.</a:t>
                      </a: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150" spc="-5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3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spc="5" dirty="0">
                          <a:latin typeface="Times New Roman"/>
                          <a:cs typeface="Times New Roman"/>
                        </a:rPr>
                        <a:t>connecteur</a:t>
                      </a:r>
                      <a:r>
                        <a:rPr sz="3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31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une</a:t>
                      </a:r>
                      <a:r>
                        <a:rPr sz="3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prise</a:t>
                      </a:r>
                      <a:endParaRPr sz="31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427">
                <a:tc>
                  <a:txBody>
                    <a:bodyPr/>
                    <a:lstStyle/>
                    <a:p>
                      <a:pPr marL="1793239" marR="749300" indent="-1039494">
                        <a:lnSpc>
                          <a:spcPct val="100299"/>
                        </a:lnSpc>
                        <a:spcBef>
                          <a:spcPts val="195"/>
                        </a:spcBef>
                      </a:pPr>
                      <a:r>
                        <a:rPr sz="3150" spc="-5" dirty="0">
                          <a:latin typeface="Times New Roman"/>
                          <a:cs typeface="Times New Roman"/>
                        </a:rPr>
                        <a:t>Sert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à transporter </a:t>
                      </a:r>
                      <a:r>
                        <a:rPr sz="3150" spc="5" dirty="0">
                          <a:latin typeface="Times New Roman"/>
                          <a:cs typeface="Times New Roman"/>
                        </a:rPr>
                        <a:t>des </a:t>
                      </a:r>
                      <a:r>
                        <a:rPr sz="3150" spc="-7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spc="5" dirty="0">
                          <a:latin typeface="Times New Roman"/>
                          <a:cs typeface="Times New Roman"/>
                        </a:rPr>
                        <a:t>données</a:t>
                      </a:r>
                      <a:endParaRPr sz="315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5440" marR="859155" indent="-750570">
                        <a:lnSpc>
                          <a:spcPct val="100299"/>
                        </a:lnSpc>
                        <a:spcBef>
                          <a:spcPts val="195"/>
                        </a:spcBef>
                      </a:pPr>
                      <a:r>
                        <a:rPr sz="3150" dirty="0"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3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une</a:t>
                      </a:r>
                      <a:r>
                        <a:rPr sz="31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dirty="0">
                          <a:latin typeface="Times New Roman"/>
                          <a:cs typeface="Times New Roman"/>
                        </a:rPr>
                        <a:t>interface</a:t>
                      </a:r>
                      <a:r>
                        <a:rPr sz="31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spc="1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3150" spc="-7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50" spc="5" dirty="0">
                          <a:latin typeface="Times New Roman"/>
                          <a:cs typeface="Times New Roman"/>
                        </a:rPr>
                        <a:t>connexion</a:t>
                      </a:r>
                      <a:endParaRPr sz="3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0" y="749505"/>
            <a:ext cx="9997058" cy="6002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marR="5080" indent="-201295" algn="just">
              <a:lnSpc>
                <a:spcPct val="200000"/>
              </a:lnSpc>
              <a:spcBef>
                <a:spcPts val="95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spc="10" dirty="0">
                <a:latin typeface="Times New Roman"/>
                <a:cs typeface="Times New Roman"/>
              </a:rPr>
              <a:t>La </a:t>
            </a:r>
            <a:r>
              <a:rPr sz="32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carte </a:t>
            </a:r>
            <a:r>
              <a:rPr sz="32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mère </a:t>
            </a:r>
            <a:r>
              <a:rPr sz="3200" b="1" spc="5" dirty="0">
                <a:latin typeface="Times New Roman"/>
                <a:cs typeface="Times New Roman"/>
              </a:rPr>
              <a:t>est </a:t>
            </a:r>
            <a:r>
              <a:rPr sz="3200" b="1" spc="10" dirty="0">
                <a:latin typeface="Times New Roman"/>
                <a:cs typeface="Times New Roman"/>
              </a:rPr>
              <a:t>l’élément principal qui constitue </a:t>
            </a:r>
            <a:r>
              <a:rPr sz="3200" b="1" spc="15" dirty="0">
                <a:latin typeface="Times New Roman"/>
                <a:cs typeface="Times New Roman"/>
              </a:rPr>
              <a:t>les </a:t>
            </a:r>
            <a:r>
              <a:rPr sz="3200" b="1" spc="10" dirty="0">
                <a:latin typeface="Times New Roman"/>
                <a:cs typeface="Times New Roman"/>
              </a:rPr>
              <a:t>fondations de 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l’ordinateur.</a:t>
            </a:r>
          </a:p>
          <a:p>
            <a:pPr marL="213360" marR="5080" indent="-201295" algn="just">
              <a:lnSpc>
                <a:spcPct val="20000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spc="15" dirty="0">
                <a:latin typeface="Times New Roman"/>
                <a:cs typeface="Times New Roman"/>
              </a:rPr>
              <a:t>Son </a:t>
            </a:r>
            <a:r>
              <a:rPr sz="3200" b="1" spc="5" dirty="0">
                <a:latin typeface="Times New Roman"/>
                <a:cs typeface="Times New Roman"/>
              </a:rPr>
              <a:t>rôle est d’assurer </a:t>
            </a:r>
            <a:r>
              <a:rPr sz="3200" b="1" spc="10" dirty="0">
                <a:latin typeface="Times New Roman"/>
                <a:cs typeface="Times New Roman"/>
              </a:rPr>
              <a:t>la </a:t>
            </a:r>
            <a:r>
              <a:rPr sz="3200" b="1" spc="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connexion </a:t>
            </a:r>
            <a:r>
              <a:rPr sz="3200" b="1" spc="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physique </a:t>
            </a:r>
            <a:r>
              <a:rPr sz="3200" b="1" spc="15" dirty="0">
                <a:latin typeface="Times New Roman"/>
                <a:cs typeface="Times New Roman"/>
              </a:rPr>
              <a:t>des </a:t>
            </a:r>
            <a:r>
              <a:rPr lang="fr-FR" sz="3200" b="1" spc="5" dirty="0">
                <a:latin typeface="Times New Roman"/>
                <a:cs typeface="Times New Roman"/>
              </a:rPr>
              <a:t>différents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lang="fr-FR" sz="3200" b="1" spc="10" dirty="0">
                <a:latin typeface="Times New Roman"/>
                <a:cs typeface="Times New Roman"/>
              </a:rPr>
              <a:t>composants </a:t>
            </a:r>
            <a:r>
              <a:rPr sz="3200" b="1" spc="15" dirty="0">
                <a:latin typeface="Times New Roman"/>
                <a:cs typeface="Times New Roman"/>
              </a:rPr>
              <a:t>par 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l’intermédiaire</a:t>
            </a:r>
            <a:r>
              <a:rPr sz="3200" b="1" spc="45" dirty="0">
                <a:latin typeface="Times New Roman"/>
                <a:cs typeface="Times New Roman"/>
              </a:rPr>
              <a:t> </a:t>
            </a:r>
            <a:r>
              <a:rPr sz="3200" b="1" spc="25" dirty="0">
                <a:latin typeface="Times New Roman"/>
                <a:cs typeface="Times New Roman"/>
              </a:rPr>
              <a:t>de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20" dirty="0">
                <a:solidFill>
                  <a:schemeClr val="accent2"/>
                </a:solidFill>
                <a:latin typeface="Times New Roman"/>
                <a:cs typeface="Times New Roman"/>
              </a:rPr>
              <a:t>bus</a:t>
            </a:r>
            <a:r>
              <a:rPr sz="3200" b="1" spc="5" dirty="0">
                <a:latin typeface="Times New Roman"/>
                <a:cs typeface="Times New Roman"/>
              </a:rPr>
              <a:t>.</a:t>
            </a:r>
            <a:endParaRPr sz="3200" b="1" dirty="0">
              <a:latin typeface="Times New Roman"/>
              <a:cs typeface="Times New Roman"/>
            </a:endParaRPr>
          </a:p>
          <a:p>
            <a:pPr marL="213360" marR="7620" indent="-201295" algn="just">
              <a:lnSpc>
                <a:spcPct val="200000"/>
              </a:lnSpc>
              <a:spcBef>
                <a:spcPts val="865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spc="10" dirty="0">
                <a:latin typeface="Times New Roman"/>
                <a:cs typeface="Times New Roman"/>
              </a:rPr>
              <a:t>La performance </a:t>
            </a:r>
            <a:r>
              <a:rPr sz="3200" b="1" spc="15" dirty="0">
                <a:latin typeface="Times New Roman"/>
                <a:cs typeface="Times New Roman"/>
              </a:rPr>
              <a:t>d’un </a:t>
            </a:r>
            <a:r>
              <a:rPr sz="3200" b="1" spc="10" dirty="0">
                <a:latin typeface="Times New Roman"/>
                <a:cs typeface="Times New Roman"/>
              </a:rPr>
              <a:t>ordinateur </a:t>
            </a:r>
            <a:r>
              <a:rPr sz="3200" b="1" spc="10" dirty="0">
                <a:solidFill>
                  <a:srgbClr val="00B050"/>
                </a:solidFill>
                <a:latin typeface="Times New Roman"/>
                <a:cs typeface="Times New Roman"/>
              </a:rPr>
              <a:t>dépend fortement </a:t>
            </a:r>
            <a:r>
              <a:rPr sz="3200" b="1" spc="10" dirty="0">
                <a:latin typeface="Times New Roman"/>
                <a:cs typeface="Times New Roman"/>
              </a:rPr>
              <a:t>de la qualité </a:t>
            </a:r>
            <a:r>
              <a:rPr sz="3200" b="1" spc="25" dirty="0">
                <a:latin typeface="Times New Roman"/>
                <a:cs typeface="Times New Roman"/>
              </a:rPr>
              <a:t>de </a:t>
            </a:r>
            <a:r>
              <a:rPr sz="3200" b="1" spc="-5" dirty="0">
                <a:latin typeface="Times New Roman"/>
                <a:cs typeface="Times New Roman"/>
              </a:rPr>
              <a:t>la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carte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mère.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6934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lang="fr-FR" sz="4700" b="1" dirty="0"/>
              <a:t>Présentation </a:t>
            </a:r>
            <a:r>
              <a:rPr sz="4700" b="1" dirty="0"/>
              <a:t>de</a:t>
            </a:r>
            <a:r>
              <a:rPr sz="4700" b="1" spc="10" dirty="0"/>
              <a:t> </a:t>
            </a:r>
            <a:r>
              <a:rPr sz="4700" b="1" spc="5" dirty="0"/>
              <a:t>la</a:t>
            </a:r>
            <a:r>
              <a:rPr sz="4700" b="1" spc="-10" dirty="0"/>
              <a:t> </a:t>
            </a:r>
            <a:r>
              <a:rPr sz="4700" b="1" spc="20" dirty="0"/>
              <a:t>carte</a:t>
            </a:r>
            <a:r>
              <a:rPr sz="4700" b="1" spc="-35" dirty="0"/>
              <a:t> </a:t>
            </a:r>
            <a:r>
              <a:rPr lang="fr-FR" sz="4700" b="1" spc="25" dirty="0"/>
              <a:t>mère</a:t>
            </a:r>
            <a:endParaRPr lang="fr-FR" sz="4700" b="1" dirty="0"/>
          </a:p>
        </p:txBody>
      </p:sp>
    </p:spTree>
    <p:extLst>
      <p:ext uri="{BB962C8B-B14F-4D97-AF65-F5344CB8AC3E}">
        <p14:creationId xmlns:p14="http://schemas.microsoft.com/office/powerpoint/2010/main" val="306040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295" y="1662041"/>
            <a:ext cx="9606157" cy="4581525"/>
            <a:chOff x="130238" y="1698434"/>
            <a:chExt cx="9182100" cy="4581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9938" y="1848612"/>
              <a:ext cx="7732384" cy="44311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5636" y="1703832"/>
              <a:ext cx="3550920" cy="662940"/>
            </a:xfrm>
            <a:custGeom>
              <a:avLst/>
              <a:gdLst/>
              <a:ahLst/>
              <a:cxnLst/>
              <a:rect l="l" t="t" r="r" b="b"/>
              <a:pathLst>
                <a:path w="3550920" h="662939">
                  <a:moveTo>
                    <a:pt x="3439667" y="662939"/>
                  </a:moveTo>
                  <a:lnTo>
                    <a:pt x="109728" y="662939"/>
                  </a:lnTo>
                  <a:lnTo>
                    <a:pt x="66865" y="654367"/>
                  </a:lnTo>
                  <a:lnTo>
                    <a:pt x="32004" y="630935"/>
                  </a:lnTo>
                  <a:lnTo>
                    <a:pt x="8572" y="596074"/>
                  </a:lnTo>
                  <a:lnTo>
                    <a:pt x="0" y="553212"/>
                  </a:lnTo>
                  <a:lnTo>
                    <a:pt x="0" y="111251"/>
                  </a:lnTo>
                  <a:lnTo>
                    <a:pt x="8572" y="68151"/>
                  </a:lnTo>
                  <a:lnTo>
                    <a:pt x="32004" y="32765"/>
                  </a:lnTo>
                  <a:lnTo>
                    <a:pt x="66865" y="8810"/>
                  </a:lnTo>
                  <a:lnTo>
                    <a:pt x="109728" y="0"/>
                  </a:lnTo>
                  <a:lnTo>
                    <a:pt x="3439667" y="0"/>
                  </a:lnTo>
                  <a:lnTo>
                    <a:pt x="3483411" y="8810"/>
                  </a:lnTo>
                  <a:lnTo>
                    <a:pt x="3518725" y="32765"/>
                  </a:lnTo>
                  <a:lnTo>
                    <a:pt x="3542323" y="68151"/>
                  </a:lnTo>
                  <a:lnTo>
                    <a:pt x="3550919" y="111251"/>
                  </a:lnTo>
                  <a:lnTo>
                    <a:pt x="3550919" y="553212"/>
                  </a:lnTo>
                  <a:lnTo>
                    <a:pt x="3542323" y="596074"/>
                  </a:lnTo>
                  <a:lnTo>
                    <a:pt x="3518725" y="630935"/>
                  </a:lnTo>
                  <a:lnTo>
                    <a:pt x="3483411" y="654367"/>
                  </a:lnTo>
                  <a:lnTo>
                    <a:pt x="3439667" y="662939"/>
                  </a:lnTo>
                  <a:close/>
                </a:path>
              </a:pathLst>
            </a:custGeom>
            <a:solidFill>
              <a:srgbClr val="3BC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36" y="1703832"/>
              <a:ext cx="3550920" cy="662940"/>
            </a:xfrm>
            <a:custGeom>
              <a:avLst/>
              <a:gdLst/>
              <a:ahLst/>
              <a:cxnLst/>
              <a:rect l="l" t="t" r="r" b="b"/>
              <a:pathLst>
                <a:path w="3550920" h="662939">
                  <a:moveTo>
                    <a:pt x="0" y="111251"/>
                  </a:moveTo>
                  <a:lnTo>
                    <a:pt x="8572" y="68151"/>
                  </a:lnTo>
                  <a:lnTo>
                    <a:pt x="32004" y="32765"/>
                  </a:lnTo>
                  <a:lnTo>
                    <a:pt x="66865" y="8810"/>
                  </a:lnTo>
                  <a:lnTo>
                    <a:pt x="109728" y="0"/>
                  </a:lnTo>
                  <a:lnTo>
                    <a:pt x="3439667" y="0"/>
                  </a:lnTo>
                  <a:lnTo>
                    <a:pt x="3483411" y="8810"/>
                  </a:lnTo>
                  <a:lnTo>
                    <a:pt x="3518725" y="32765"/>
                  </a:lnTo>
                  <a:lnTo>
                    <a:pt x="3542323" y="68151"/>
                  </a:lnTo>
                  <a:lnTo>
                    <a:pt x="3550919" y="111251"/>
                  </a:lnTo>
                  <a:lnTo>
                    <a:pt x="3550919" y="553212"/>
                  </a:lnTo>
                  <a:lnTo>
                    <a:pt x="3542323" y="596074"/>
                  </a:lnTo>
                  <a:lnTo>
                    <a:pt x="3518725" y="630935"/>
                  </a:lnTo>
                  <a:lnTo>
                    <a:pt x="3483411" y="654367"/>
                  </a:lnTo>
                  <a:lnTo>
                    <a:pt x="3439667" y="662939"/>
                  </a:lnTo>
                  <a:lnTo>
                    <a:pt x="109728" y="662939"/>
                  </a:lnTo>
                  <a:lnTo>
                    <a:pt x="66865" y="654367"/>
                  </a:lnTo>
                  <a:lnTo>
                    <a:pt x="32004" y="630935"/>
                  </a:lnTo>
                  <a:lnTo>
                    <a:pt x="8572" y="596074"/>
                  </a:lnTo>
                  <a:lnTo>
                    <a:pt x="0" y="553212"/>
                  </a:lnTo>
                  <a:lnTo>
                    <a:pt x="0" y="111251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107061"/>
            <a:ext cx="1057134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  <a:tabLst>
                <a:tab pos="7823834" algn="l"/>
              </a:tabLst>
            </a:pPr>
            <a:r>
              <a:rPr sz="4700" b="1" spc="15" dirty="0"/>
              <a:t>La</a:t>
            </a:r>
            <a:r>
              <a:rPr sz="4700" b="1" spc="-5" dirty="0"/>
              <a:t> </a:t>
            </a:r>
            <a:r>
              <a:rPr sz="4700" b="1" spc="20" dirty="0"/>
              <a:t>carte</a:t>
            </a:r>
            <a:r>
              <a:rPr sz="4700" b="1" spc="-30" dirty="0"/>
              <a:t> </a:t>
            </a:r>
            <a:r>
              <a:rPr lang="fr-FR" sz="4700" b="1" spc="25" dirty="0"/>
              <a:t>mère</a:t>
            </a:r>
            <a:r>
              <a:rPr sz="4700" b="1" spc="-30" dirty="0"/>
              <a:t> </a:t>
            </a:r>
            <a:r>
              <a:rPr lang="fr-FR" sz="4700" b="1" spc="25" dirty="0"/>
              <a:t>en</a:t>
            </a:r>
            <a:r>
              <a:rPr sz="4700" b="1" spc="-10" dirty="0"/>
              <a:t> </a:t>
            </a:r>
            <a:r>
              <a:rPr lang="fr-FR" sz="4700" b="1" spc="15" dirty="0"/>
              <a:t>s</a:t>
            </a:r>
            <a:r>
              <a:rPr lang="fr-FR" sz="4700" b="1" spc="15" dirty="0">
                <a:uFill>
                  <a:solidFill>
                    <a:srgbClr val="2F528E"/>
                  </a:solidFill>
                </a:uFill>
              </a:rPr>
              <a:t>chéma</a:t>
            </a:r>
            <a:r>
              <a:rPr lang="fr-FR" sz="4700" spc="15" dirty="0">
                <a:uFill>
                  <a:solidFill>
                    <a:srgbClr val="2F528E"/>
                  </a:solidFill>
                </a:uFill>
              </a:rPr>
              <a:t>	</a:t>
            </a:r>
            <a:endParaRPr sz="4700" dirty="0"/>
          </a:p>
        </p:txBody>
      </p:sp>
      <p:sp>
        <p:nvSpPr>
          <p:cNvPr id="9" name="object 9"/>
          <p:cNvSpPr txBox="1"/>
          <p:nvPr/>
        </p:nvSpPr>
        <p:spPr>
          <a:xfrm>
            <a:off x="371331" y="1852632"/>
            <a:ext cx="30784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Branchement</a:t>
            </a:r>
            <a:r>
              <a:rPr sz="21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alimentation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9610" y="2772854"/>
            <a:ext cx="2543810" cy="515620"/>
            <a:chOff x="439610" y="2772854"/>
            <a:chExt cx="2543810" cy="515620"/>
          </a:xfrm>
        </p:grpSpPr>
        <p:sp>
          <p:nvSpPr>
            <p:cNvPr id="11" name="object 11"/>
            <p:cNvSpPr/>
            <p:nvPr/>
          </p:nvSpPr>
          <p:spPr>
            <a:xfrm>
              <a:off x="445008" y="2778252"/>
              <a:ext cx="2533015" cy="504825"/>
            </a:xfrm>
            <a:custGeom>
              <a:avLst/>
              <a:gdLst/>
              <a:ahLst/>
              <a:cxnLst/>
              <a:rect l="l" t="t" r="r" b="b"/>
              <a:pathLst>
                <a:path w="2533015" h="504825">
                  <a:moveTo>
                    <a:pt x="2449067" y="504444"/>
                  </a:moveTo>
                  <a:lnTo>
                    <a:pt x="83820" y="504444"/>
                  </a:lnTo>
                  <a:lnTo>
                    <a:pt x="51435" y="497776"/>
                  </a:lnTo>
                  <a:lnTo>
                    <a:pt x="24765" y="479679"/>
                  </a:lnTo>
                  <a:lnTo>
                    <a:pt x="6667" y="453009"/>
                  </a:lnTo>
                  <a:lnTo>
                    <a:pt x="0" y="420624"/>
                  </a:lnTo>
                  <a:lnTo>
                    <a:pt x="0" y="85344"/>
                  </a:lnTo>
                  <a:lnTo>
                    <a:pt x="6667" y="52077"/>
                  </a:lnTo>
                  <a:lnTo>
                    <a:pt x="24765" y="24955"/>
                  </a:lnTo>
                  <a:lnTo>
                    <a:pt x="51435" y="6691"/>
                  </a:lnTo>
                  <a:lnTo>
                    <a:pt x="83820" y="0"/>
                  </a:lnTo>
                  <a:lnTo>
                    <a:pt x="2449067" y="0"/>
                  </a:lnTo>
                  <a:lnTo>
                    <a:pt x="2481453" y="6691"/>
                  </a:lnTo>
                  <a:lnTo>
                    <a:pt x="2508123" y="24955"/>
                  </a:lnTo>
                  <a:lnTo>
                    <a:pt x="2526220" y="52077"/>
                  </a:lnTo>
                  <a:lnTo>
                    <a:pt x="2532888" y="85344"/>
                  </a:lnTo>
                  <a:lnTo>
                    <a:pt x="2532888" y="420624"/>
                  </a:lnTo>
                  <a:lnTo>
                    <a:pt x="2526220" y="453009"/>
                  </a:lnTo>
                  <a:lnTo>
                    <a:pt x="2508123" y="479679"/>
                  </a:lnTo>
                  <a:lnTo>
                    <a:pt x="2481453" y="497776"/>
                  </a:lnTo>
                  <a:lnTo>
                    <a:pt x="2449067" y="504444"/>
                  </a:lnTo>
                  <a:close/>
                </a:path>
              </a:pathLst>
            </a:custGeom>
            <a:solidFill>
              <a:srgbClr val="C14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5008" y="2778252"/>
              <a:ext cx="2533015" cy="504825"/>
            </a:xfrm>
            <a:custGeom>
              <a:avLst/>
              <a:gdLst/>
              <a:ahLst/>
              <a:cxnLst/>
              <a:rect l="l" t="t" r="r" b="b"/>
              <a:pathLst>
                <a:path w="2533015" h="504825">
                  <a:moveTo>
                    <a:pt x="0" y="85344"/>
                  </a:moveTo>
                  <a:lnTo>
                    <a:pt x="6667" y="52077"/>
                  </a:lnTo>
                  <a:lnTo>
                    <a:pt x="24765" y="24955"/>
                  </a:lnTo>
                  <a:lnTo>
                    <a:pt x="51435" y="6691"/>
                  </a:lnTo>
                  <a:lnTo>
                    <a:pt x="83820" y="0"/>
                  </a:lnTo>
                  <a:lnTo>
                    <a:pt x="2449067" y="0"/>
                  </a:lnTo>
                  <a:lnTo>
                    <a:pt x="2481453" y="6691"/>
                  </a:lnTo>
                  <a:lnTo>
                    <a:pt x="2508123" y="24955"/>
                  </a:lnTo>
                  <a:lnTo>
                    <a:pt x="2526220" y="52077"/>
                  </a:lnTo>
                  <a:lnTo>
                    <a:pt x="2532888" y="85344"/>
                  </a:lnTo>
                  <a:lnTo>
                    <a:pt x="2532888" y="420624"/>
                  </a:lnTo>
                  <a:lnTo>
                    <a:pt x="2526220" y="453009"/>
                  </a:lnTo>
                  <a:lnTo>
                    <a:pt x="2508123" y="479679"/>
                  </a:lnTo>
                  <a:lnTo>
                    <a:pt x="2481453" y="497776"/>
                  </a:lnTo>
                  <a:lnTo>
                    <a:pt x="2449067" y="504444"/>
                  </a:lnTo>
                  <a:lnTo>
                    <a:pt x="83820" y="504444"/>
                  </a:lnTo>
                  <a:lnTo>
                    <a:pt x="51435" y="497776"/>
                  </a:lnTo>
                  <a:lnTo>
                    <a:pt x="24765" y="479679"/>
                  </a:lnTo>
                  <a:lnTo>
                    <a:pt x="6667" y="453009"/>
                  </a:lnTo>
                  <a:lnTo>
                    <a:pt x="0" y="420624"/>
                  </a:lnTo>
                  <a:lnTo>
                    <a:pt x="0" y="85344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4090" y="2847806"/>
            <a:ext cx="22720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Branchement</a:t>
            </a:r>
            <a:r>
              <a:rPr sz="21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9526" y="5459666"/>
            <a:ext cx="3397250" cy="501650"/>
            <a:chOff x="529526" y="5459666"/>
            <a:chExt cx="3397250" cy="501650"/>
          </a:xfrm>
        </p:grpSpPr>
        <p:sp>
          <p:nvSpPr>
            <p:cNvPr id="15" name="object 15"/>
            <p:cNvSpPr/>
            <p:nvPr/>
          </p:nvSpPr>
          <p:spPr>
            <a:xfrm>
              <a:off x="534923" y="5465064"/>
              <a:ext cx="3386454" cy="490855"/>
            </a:xfrm>
            <a:custGeom>
              <a:avLst/>
              <a:gdLst/>
              <a:ahLst/>
              <a:cxnLst/>
              <a:rect l="l" t="t" r="r" b="b"/>
              <a:pathLst>
                <a:path w="3386454" h="490854">
                  <a:moveTo>
                    <a:pt x="3304032" y="490728"/>
                  </a:moveTo>
                  <a:lnTo>
                    <a:pt x="82296" y="490728"/>
                  </a:lnTo>
                  <a:lnTo>
                    <a:pt x="50149" y="484298"/>
                  </a:lnTo>
                  <a:lnTo>
                    <a:pt x="24003" y="466725"/>
                  </a:lnTo>
                  <a:lnTo>
                    <a:pt x="6429" y="440578"/>
                  </a:lnTo>
                  <a:lnTo>
                    <a:pt x="0" y="408432"/>
                  </a:lnTo>
                  <a:lnTo>
                    <a:pt x="0" y="82296"/>
                  </a:lnTo>
                  <a:lnTo>
                    <a:pt x="6429" y="50149"/>
                  </a:lnTo>
                  <a:lnTo>
                    <a:pt x="24003" y="24003"/>
                  </a:lnTo>
                  <a:lnTo>
                    <a:pt x="50149" y="6429"/>
                  </a:lnTo>
                  <a:lnTo>
                    <a:pt x="82296" y="0"/>
                  </a:lnTo>
                  <a:lnTo>
                    <a:pt x="3304032" y="0"/>
                  </a:lnTo>
                  <a:lnTo>
                    <a:pt x="3336178" y="6429"/>
                  </a:lnTo>
                  <a:lnTo>
                    <a:pt x="3362324" y="24003"/>
                  </a:lnTo>
                  <a:lnTo>
                    <a:pt x="3379898" y="50149"/>
                  </a:lnTo>
                  <a:lnTo>
                    <a:pt x="3386327" y="82296"/>
                  </a:lnTo>
                  <a:lnTo>
                    <a:pt x="3386327" y="408432"/>
                  </a:lnTo>
                  <a:lnTo>
                    <a:pt x="3379898" y="440578"/>
                  </a:lnTo>
                  <a:lnTo>
                    <a:pt x="3362324" y="466725"/>
                  </a:lnTo>
                  <a:lnTo>
                    <a:pt x="3336178" y="484298"/>
                  </a:lnTo>
                  <a:lnTo>
                    <a:pt x="3304032" y="490728"/>
                  </a:lnTo>
                  <a:close/>
                </a:path>
              </a:pathLst>
            </a:custGeom>
            <a:solidFill>
              <a:srgbClr val="BA4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4923" y="5465064"/>
              <a:ext cx="3386454" cy="490855"/>
            </a:xfrm>
            <a:custGeom>
              <a:avLst/>
              <a:gdLst/>
              <a:ahLst/>
              <a:cxnLst/>
              <a:rect l="l" t="t" r="r" b="b"/>
              <a:pathLst>
                <a:path w="3386454" h="490854">
                  <a:moveTo>
                    <a:pt x="0" y="82296"/>
                  </a:moveTo>
                  <a:lnTo>
                    <a:pt x="6429" y="50149"/>
                  </a:lnTo>
                  <a:lnTo>
                    <a:pt x="24003" y="24003"/>
                  </a:lnTo>
                  <a:lnTo>
                    <a:pt x="50149" y="6429"/>
                  </a:lnTo>
                  <a:lnTo>
                    <a:pt x="82296" y="0"/>
                  </a:lnTo>
                  <a:lnTo>
                    <a:pt x="3304032" y="0"/>
                  </a:lnTo>
                  <a:lnTo>
                    <a:pt x="3336178" y="6429"/>
                  </a:lnTo>
                  <a:lnTo>
                    <a:pt x="3362324" y="24003"/>
                  </a:lnTo>
                  <a:lnTo>
                    <a:pt x="3379898" y="50149"/>
                  </a:lnTo>
                  <a:lnTo>
                    <a:pt x="3386327" y="82296"/>
                  </a:lnTo>
                  <a:lnTo>
                    <a:pt x="3386327" y="408432"/>
                  </a:lnTo>
                  <a:lnTo>
                    <a:pt x="3379898" y="440578"/>
                  </a:lnTo>
                  <a:lnTo>
                    <a:pt x="3362324" y="466725"/>
                  </a:lnTo>
                  <a:lnTo>
                    <a:pt x="3336178" y="484298"/>
                  </a:lnTo>
                  <a:lnTo>
                    <a:pt x="3304032" y="490728"/>
                  </a:lnTo>
                  <a:lnTo>
                    <a:pt x="82296" y="490728"/>
                  </a:lnTo>
                  <a:lnTo>
                    <a:pt x="50149" y="484298"/>
                  </a:lnTo>
                  <a:lnTo>
                    <a:pt x="24003" y="466725"/>
                  </a:lnTo>
                  <a:lnTo>
                    <a:pt x="6429" y="440578"/>
                  </a:lnTo>
                  <a:lnTo>
                    <a:pt x="0" y="408432"/>
                  </a:lnTo>
                  <a:lnTo>
                    <a:pt x="0" y="82296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5081" y="5527040"/>
            <a:ext cx="28619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Branchement</a:t>
            </a:r>
            <a:r>
              <a:rPr sz="21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processeur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07352" y="1703832"/>
            <a:ext cx="2705100" cy="533400"/>
          </a:xfrm>
          <a:custGeom>
            <a:avLst/>
            <a:gdLst/>
            <a:ahLst/>
            <a:cxnLst/>
            <a:rect l="l" t="t" r="r" b="b"/>
            <a:pathLst>
              <a:path w="2705100" h="533400">
                <a:moveTo>
                  <a:pt x="2616708" y="533400"/>
                </a:moveTo>
                <a:lnTo>
                  <a:pt x="88391" y="533400"/>
                </a:lnTo>
                <a:lnTo>
                  <a:pt x="54006" y="526446"/>
                </a:lnTo>
                <a:lnTo>
                  <a:pt x="25908" y="507492"/>
                </a:lnTo>
                <a:lnTo>
                  <a:pt x="6953" y="479393"/>
                </a:lnTo>
                <a:lnTo>
                  <a:pt x="0" y="445007"/>
                </a:lnTo>
                <a:lnTo>
                  <a:pt x="0" y="88391"/>
                </a:lnTo>
                <a:lnTo>
                  <a:pt x="6953" y="54006"/>
                </a:lnTo>
                <a:lnTo>
                  <a:pt x="25907" y="25907"/>
                </a:lnTo>
                <a:lnTo>
                  <a:pt x="54006" y="6953"/>
                </a:lnTo>
                <a:lnTo>
                  <a:pt x="88391" y="0"/>
                </a:lnTo>
                <a:lnTo>
                  <a:pt x="2616708" y="0"/>
                </a:lnTo>
                <a:lnTo>
                  <a:pt x="2651093" y="6953"/>
                </a:lnTo>
                <a:lnTo>
                  <a:pt x="2679191" y="25907"/>
                </a:lnTo>
                <a:lnTo>
                  <a:pt x="2698146" y="54006"/>
                </a:lnTo>
                <a:lnTo>
                  <a:pt x="2705100" y="88391"/>
                </a:lnTo>
                <a:lnTo>
                  <a:pt x="2705100" y="445007"/>
                </a:lnTo>
                <a:lnTo>
                  <a:pt x="2698146" y="479393"/>
                </a:lnTo>
                <a:lnTo>
                  <a:pt x="2679191" y="507492"/>
                </a:lnTo>
                <a:lnTo>
                  <a:pt x="2651093" y="526446"/>
                </a:lnTo>
                <a:lnTo>
                  <a:pt x="2616708" y="53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82695" y="1829830"/>
            <a:ext cx="215265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Branchement</a:t>
            </a:r>
            <a:r>
              <a:rPr sz="15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disque</a:t>
            </a:r>
            <a:r>
              <a:rPr sz="15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dur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585209" y="6206489"/>
            <a:ext cx="4655820" cy="501650"/>
            <a:chOff x="3585209" y="6206489"/>
            <a:chExt cx="4655820" cy="501650"/>
          </a:xfrm>
        </p:grpSpPr>
        <p:sp>
          <p:nvSpPr>
            <p:cNvPr id="21" name="object 21"/>
            <p:cNvSpPr/>
            <p:nvPr/>
          </p:nvSpPr>
          <p:spPr>
            <a:xfrm>
              <a:off x="3590543" y="6211823"/>
              <a:ext cx="4645660" cy="490855"/>
            </a:xfrm>
            <a:custGeom>
              <a:avLst/>
              <a:gdLst/>
              <a:ahLst/>
              <a:cxnLst/>
              <a:rect l="l" t="t" r="r" b="b"/>
              <a:pathLst>
                <a:path w="4645659" h="490854">
                  <a:moveTo>
                    <a:pt x="4564380" y="490728"/>
                  </a:moveTo>
                  <a:lnTo>
                    <a:pt x="80772" y="490728"/>
                  </a:lnTo>
                  <a:lnTo>
                    <a:pt x="49506" y="484322"/>
                  </a:lnTo>
                  <a:lnTo>
                    <a:pt x="23812" y="466915"/>
                  </a:lnTo>
                  <a:lnTo>
                    <a:pt x="6405" y="441221"/>
                  </a:lnTo>
                  <a:lnTo>
                    <a:pt x="0" y="409956"/>
                  </a:lnTo>
                  <a:lnTo>
                    <a:pt x="0" y="82296"/>
                  </a:lnTo>
                  <a:lnTo>
                    <a:pt x="6405" y="50149"/>
                  </a:lnTo>
                  <a:lnTo>
                    <a:pt x="23812" y="24003"/>
                  </a:lnTo>
                  <a:lnTo>
                    <a:pt x="49506" y="6429"/>
                  </a:lnTo>
                  <a:lnTo>
                    <a:pt x="80772" y="0"/>
                  </a:lnTo>
                  <a:lnTo>
                    <a:pt x="4564380" y="0"/>
                  </a:lnTo>
                  <a:lnTo>
                    <a:pt x="4595645" y="6429"/>
                  </a:lnTo>
                  <a:lnTo>
                    <a:pt x="4621339" y="24003"/>
                  </a:lnTo>
                  <a:lnTo>
                    <a:pt x="4638746" y="50149"/>
                  </a:lnTo>
                  <a:lnTo>
                    <a:pt x="4645151" y="82296"/>
                  </a:lnTo>
                  <a:lnTo>
                    <a:pt x="4645151" y="409956"/>
                  </a:lnTo>
                  <a:lnTo>
                    <a:pt x="4638746" y="441221"/>
                  </a:lnTo>
                  <a:lnTo>
                    <a:pt x="4621339" y="466915"/>
                  </a:lnTo>
                  <a:lnTo>
                    <a:pt x="4595645" y="484322"/>
                  </a:lnTo>
                  <a:lnTo>
                    <a:pt x="4564380" y="490728"/>
                  </a:lnTo>
                  <a:close/>
                </a:path>
              </a:pathLst>
            </a:custGeom>
            <a:solidFill>
              <a:srgbClr val="212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90543" y="6211823"/>
              <a:ext cx="4645660" cy="490855"/>
            </a:xfrm>
            <a:custGeom>
              <a:avLst/>
              <a:gdLst/>
              <a:ahLst/>
              <a:cxnLst/>
              <a:rect l="l" t="t" r="r" b="b"/>
              <a:pathLst>
                <a:path w="4645659" h="490854">
                  <a:moveTo>
                    <a:pt x="0" y="82296"/>
                  </a:moveTo>
                  <a:lnTo>
                    <a:pt x="6405" y="50149"/>
                  </a:lnTo>
                  <a:lnTo>
                    <a:pt x="23812" y="24003"/>
                  </a:lnTo>
                  <a:lnTo>
                    <a:pt x="49506" y="6429"/>
                  </a:lnTo>
                  <a:lnTo>
                    <a:pt x="80772" y="0"/>
                  </a:lnTo>
                  <a:lnTo>
                    <a:pt x="4564380" y="0"/>
                  </a:lnTo>
                  <a:lnTo>
                    <a:pt x="4595645" y="6429"/>
                  </a:lnTo>
                  <a:lnTo>
                    <a:pt x="4621339" y="24003"/>
                  </a:lnTo>
                  <a:lnTo>
                    <a:pt x="4638746" y="50149"/>
                  </a:lnTo>
                  <a:lnTo>
                    <a:pt x="4645151" y="82296"/>
                  </a:lnTo>
                  <a:lnTo>
                    <a:pt x="4645151" y="409956"/>
                  </a:lnTo>
                  <a:lnTo>
                    <a:pt x="4638746" y="441221"/>
                  </a:lnTo>
                  <a:lnTo>
                    <a:pt x="4621339" y="466915"/>
                  </a:lnTo>
                  <a:lnTo>
                    <a:pt x="4595645" y="484322"/>
                  </a:lnTo>
                  <a:lnTo>
                    <a:pt x="4564380" y="490728"/>
                  </a:lnTo>
                  <a:lnTo>
                    <a:pt x="80772" y="490728"/>
                  </a:lnTo>
                  <a:lnTo>
                    <a:pt x="49506" y="484322"/>
                  </a:lnTo>
                  <a:lnTo>
                    <a:pt x="23812" y="466915"/>
                  </a:lnTo>
                  <a:lnTo>
                    <a:pt x="6405" y="441221"/>
                  </a:lnTo>
                  <a:lnTo>
                    <a:pt x="0" y="409956"/>
                  </a:lnTo>
                  <a:lnTo>
                    <a:pt x="0" y="82296"/>
                  </a:lnTo>
                  <a:close/>
                </a:path>
              </a:pathLst>
            </a:custGeom>
            <a:ln w="10668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02126" y="6275309"/>
            <a:ext cx="36169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USB,</a:t>
            </a:r>
            <a:r>
              <a:rPr sz="21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Branchement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 réseau</a:t>
            </a:r>
            <a:r>
              <a:rPr sz="21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son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990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12" y="963177"/>
            <a:ext cx="9670776" cy="6031138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800" b="1" spc="-5" dirty="0">
                <a:latin typeface="Times New Roman"/>
                <a:cs typeface="Times New Roman"/>
              </a:rPr>
              <a:t>La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carte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mère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est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composée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principalement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par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les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éléments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suivants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 b="1" dirty="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Les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bus</a:t>
            </a:r>
          </a:p>
          <a:p>
            <a:pPr marL="464184" indent="-4521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support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processeur</a:t>
            </a:r>
            <a:endParaRPr sz="2800" b="1" dirty="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chipset,</a:t>
            </a:r>
            <a:endParaRPr sz="2800" b="1" dirty="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La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pile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CMOS,</a:t>
            </a:r>
            <a:endParaRPr sz="2800" b="1" dirty="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BIOS,</a:t>
            </a:r>
            <a:endParaRPr sz="2800" b="1" dirty="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Les</a:t>
            </a:r>
            <a:r>
              <a:rPr sz="2800" b="1" spc="-5" dirty="0">
                <a:latin typeface="Times New Roman"/>
                <a:cs typeface="Times New Roman"/>
              </a:rPr>
              <a:t> connecteurs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électrique,</a:t>
            </a:r>
            <a:endParaRPr sz="2800" b="1" dirty="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Les</a:t>
            </a:r>
            <a:r>
              <a:rPr sz="2800" b="1" spc="-5" dirty="0">
                <a:latin typeface="Times New Roman"/>
                <a:cs typeface="Times New Roman"/>
              </a:rPr>
              <a:t> connecteurs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de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stockage</a:t>
            </a:r>
            <a:endParaRPr sz="2800" b="1" dirty="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Les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connecteurs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d’entrée-sortie</a:t>
            </a:r>
            <a:endParaRPr sz="2800" b="1" dirty="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Les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slots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mémoire</a:t>
            </a:r>
            <a:endParaRPr sz="2800" b="1" dirty="0">
              <a:latin typeface="Times New Roman"/>
              <a:cs typeface="Times New Roman"/>
            </a:endParaRPr>
          </a:p>
          <a:p>
            <a:pPr marL="464184" indent="-452120">
              <a:lnSpc>
                <a:spcPct val="100000"/>
              </a:lnSpc>
              <a:spcBef>
                <a:spcPts val="595"/>
              </a:spcBef>
              <a:buAutoNum type="arabicPeriod"/>
              <a:tabLst>
                <a:tab pos="46482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Les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carte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lang="fr-FR" sz="2800" b="1" spc="-5" dirty="0">
                <a:latin typeface="Times New Roman"/>
                <a:cs typeface="Times New Roman"/>
              </a:rPr>
              <a:t>intégré</a:t>
            </a:r>
            <a:r>
              <a:rPr lang="fr-DZ" sz="2800" b="1" spc="-5" dirty="0">
                <a:latin typeface="Times New Roman"/>
                <a:cs typeface="Times New Roman"/>
              </a:rPr>
              <a:t>e</a:t>
            </a:r>
            <a:r>
              <a:rPr lang="fr-FR" sz="2800" b="1" spc="-5" dirty="0">
                <a:latin typeface="Times New Roman"/>
                <a:cs typeface="Times New Roman"/>
              </a:rPr>
              <a:t>s</a:t>
            </a:r>
            <a:endParaRPr lang="fr-FR" sz="28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194769"/>
            <a:ext cx="106934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Composition</a:t>
            </a:r>
            <a:r>
              <a:rPr sz="4700" b="1" spc="-65" dirty="0"/>
              <a:t> </a:t>
            </a:r>
            <a:r>
              <a:rPr sz="4700" b="1" spc="25" dirty="0"/>
              <a:t>de</a:t>
            </a:r>
            <a:r>
              <a:rPr sz="4700" b="1" spc="10" dirty="0"/>
              <a:t> </a:t>
            </a:r>
            <a:r>
              <a:rPr sz="4700" b="1" spc="5" dirty="0"/>
              <a:t>la</a:t>
            </a:r>
            <a:r>
              <a:rPr sz="4700" b="1" spc="-10" dirty="0"/>
              <a:t> </a:t>
            </a:r>
            <a:r>
              <a:rPr sz="4700" b="1" spc="20" dirty="0"/>
              <a:t>carte</a:t>
            </a:r>
            <a:r>
              <a:rPr sz="4700" b="1" spc="-35" dirty="0"/>
              <a:t> </a:t>
            </a:r>
            <a:r>
              <a:rPr sz="4700" b="1" spc="25" dirty="0"/>
              <a:t>mère</a:t>
            </a:r>
            <a:endParaRPr sz="4700" b="1" dirty="0"/>
          </a:p>
        </p:txBody>
      </p:sp>
    </p:spTree>
    <p:extLst>
      <p:ext uri="{BB962C8B-B14F-4D97-AF65-F5344CB8AC3E}">
        <p14:creationId xmlns:p14="http://schemas.microsoft.com/office/powerpoint/2010/main" val="309140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436" y="833628"/>
            <a:ext cx="10021824" cy="58933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15/11/2022</a:t>
            </a:r>
          </a:p>
        </p:txBody>
      </p:sp>
    </p:spTree>
    <p:extLst>
      <p:ext uri="{BB962C8B-B14F-4D97-AF65-F5344CB8AC3E}">
        <p14:creationId xmlns:p14="http://schemas.microsoft.com/office/powerpoint/2010/main" val="373487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618" y="714606"/>
            <a:ext cx="7410801" cy="6876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1200"/>
              </a:lnSpc>
              <a:spcBef>
                <a:spcPts val="90"/>
              </a:spcBef>
            </a:pPr>
            <a:r>
              <a:rPr sz="3200" b="1" spc="10" dirty="0">
                <a:latin typeface="Times New Roman"/>
                <a:cs typeface="Times New Roman"/>
              </a:rPr>
              <a:t>Le support de processeur définit l’emplacement 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du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processeur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sur</a:t>
            </a:r>
            <a:r>
              <a:rPr sz="3200" b="1" spc="-5" dirty="0">
                <a:latin typeface="Times New Roman"/>
                <a:cs typeface="Times New Roman"/>
              </a:rPr>
              <a:t> la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carte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mère.</a:t>
            </a:r>
            <a:endParaRPr sz="3200" b="1" dirty="0">
              <a:latin typeface="Times New Roman"/>
              <a:cs typeface="Times New Roman"/>
            </a:endParaRPr>
          </a:p>
          <a:p>
            <a:pPr marL="12700" marR="5080" indent="83820" algn="just">
              <a:lnSpc>
                <a:spcPct val="111100"/>
              </a:lnSpc>
              <a:spcBef>
                <a:spcPts val="890"/>
              </a:spcBef>
            </a:pPr>
            <a:r>
              <a:rPr sz="3200" b="1" dirty="0">
                <a:latin typeface="Times New Roman"/>
                <a:cs typeface="Times New Roman"/>
              </a:rPr>
              <a:t>Il </a:t>
            </a:r>
            <a:r>
              <a:rPr sz="3200" b="1" spc="10" dirty="0">
                <a:latin typeface="Times New Roman"/>
                <a:cs typeface="Times New Roman"/>
              </a:rPr>
              <a:t>existe </a:t>
            </a:r>
            <a:r>
              <a:rPr sz="3200" b="1" spc="5" dirty="0">
                <a:latin typeface="Times New Roman"/>
                <a:cs typeface="Times New Roman"/>
              </a:rPr>
              <a:t>deux types </a:t>
            </a:r>
            <a:r>
              <a:rPr sz="3200" b="1" spc="10" dirty="0">
                <a:latin typeface="Times New Roman"/>
                <a:cs typeface="Times New Roman"/>
              </a:rPr>
              <a:t>de support </a:t>
            </a:r>
            <a:r>
              <a:rPr sz="3200" b="1" spc="5" dirty="0">
                <a:latin typeface="Times New Roman"/>
                <a:cs typeface="Times New Roman"/>
              </a:rPr>
              <a:t>processeur </a:t>
            </a:r>
            <a:r>
              <a:rPr sz="3200" b="1" spc="10" dirty="0">
                <a:latin typeface="Times New Roman"/>
                <a:cs typeface="Times New Roman"/>
              </a:rPr>
              <a:t>qui 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sont:</a:t>
            </a:r>
            <a:endParaRPr sz="3200" b="1" dirty="0">
              <a:latin typeface="Times New Roman"/>
              <a:cs typeface="Times New Roman"/>
            </a:endParaRPr>
          </a:p>
          <a:p>
            <a:pPr marL="213360" marR="5715" indent="-201295" algn="just">
              <a:lnSpc>
                <a:spcPct val="111400"/>
              </a:lnSpc>
              <a:spcBef>
                <a:spcPts val="869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spc="10" dirty="0">
                <a:solidFill>
                  <a:srgbClr val="702FA0"/>
                </a:solidFill>
                <a:latin typeface="Times New Roman"/>
                <a:cs typeface="Times New Roman"/>
              </a:rPr>
              <a:t>Slot:</a:t>
            </a:r>
            <a:r>
              <a:rPr sz="3200" b="1" spc="15" dirty="0">
                <a:solidFill>
                  <a:srgbClr val="702FA0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il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s’agit</a:t>
            </a:r>
            <a:r>
              <a:rPr sz="3200" b="1" spc="15" dirty="0">
                <a:latin typeface="Times New Roman"/>
                <a:cs typeface="Times New Roman"/>
              </a:rPr>
              <a:t> d’un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connecteur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rectangulaire </a:t>
            </a:r>
            <a:r>
              <a:rPr sz="3200" b="1" spc="15" dirty="0">
                <a:latin typeface="Times New Roman"/>
                <a:cs typeface="Times New Roman"/>
              </a:rPr>
              <a:t> dans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lequel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processeur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est</a:t>
            </a:r>
            <a:r>
              <a:rPr sz="3200" b="1" spc="10" dirty="0">
                <a:latin typeface="Times New Roman"/>
                <a:cs typeface="Times New Roman"/>
              </a:rPr>
              <a:t> placé 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verticalement.</a:t>
            </a:r>
            <a:endParaRPr sz="3200" b="1" dirty="0">
              <a:latin typeface="Times New Roman"/>
              <a:cs typeface="Times New Roman"/>
            </a:endParaRPr>
          </a:p>
          <a:p>
            <a:pPr marL="213360" marR="5080" indent="-201295" algn="just">
              <a:lnSpc>
                <a:spcPct val="111400"/>
              </a:lnSpc>
              <a:spcBef>
                <a:spcPts val="870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spc="10" dirty="0">
                <a:solidFill>
                  <a:srgbClr val="702FA0"/>
                </a:solidFill>
                <a:latin typeface="Times New Roman"/>
                <a:cs typeface="Times New Roman"/>
              </a:rPr>
              <a:t>Socket: </a:t>
            </a:r>
            <a:r>
              <a:rPr sz="3200" b="1" spc="10" dirty="0">
                <a:latin typeface="Times New Roman"/>
                <a:cs typeface="Times New Roman"/>
              </a:rPr>
              <a:t>il </a:t>
            </a:r>
            <a:r>
              <a:rPr sz="3200" b="1" spc="5" dirty="0">
                <a:latin typeface="Times New Roman"/>
                <a:cs typeface="Times New Roman"/>
              </a:rPr>
              <a:t>s’agit </a:t>
            </a:r>
            <a:r>
              <a:rPr sz="3200" b="1" spc="15" dirty="0">
                <a:latin typeface="Times New Roman"/>
                <a:cs typeface="Times New Roman"/>
              </a:rPr>
              <a:t>d’un </a:t>
            </a:r>
            <a:r>
              <a:rPr sz="3200" b="1" spc="10" dirty="0">
                <a:latin typeface="Times New Roman"/>
                <a:cs typeface="Times New Roman"/>
              </a:rPr>
              <a:t>connecteur </a:t>
            </a:r>
            <a:r>
              <a:rPr sz="3200" b="1" spc="5" dirty="0">
                <a:latin typeface="Times New Roman"/>
                <a:cs typeface="Times New Roman"/>
              </a:rPr>
              <a:t>carré </a:t>
            </a:r>
            <a:r>
              <a:rPr sz="3200" b="1" spc="10" dirty="0">
                <a:latin typeface="Times New Roman"/>
                <a:cs typeface="Times New Roman"/>
              </a:rPr>
              <a:t>avec </a:t>
            </a:r>
            <a:r>
              <a:rPr sz="3200" b="1" spc="-5" dirty="0">
                <a:latin typeface="Times New Roman"/>
                <a:cs typeface="Times New Roman"/>
              </a:rPr>
              <a:t>un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nombre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de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solidFill>
                  <a:schemeClr val="accent2"/>
                </a:solidFill>
                <a:latin typeface="Times New Roman"/>
                <a:cs typeface="Times New Roman"/>
              </a:rPr>
              <a:t>petits</a:t>
            </a:r>
            <a:r>
              <a:rPr sz="3200" b="1" spc="15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solidFill>
                  <a:schemeClr val="accent2"/>
                </a:solidFill>
                <a:latin typeface="Times New Roman"/>
                <a:cs typeface="Times New Roman"/>
              </a:rPr>
              <a:t>connecteurs</a:t>
            </a:r>
            <a:r>
              <a:rPr sz="3200" b="1" spc="15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sur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lequel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le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processeur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15" dirty="0">
                <a:latin typeface="Times New Roman"/>
                <a:cs typeface="Times New Roman"/>
              </a:rPr>
              <a:t>est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placé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chemeClr val="accent2"/>
                </a:solidFill>
                <a:latin typeface="Times New Roman"/>
                <a:cs typeface="Times New Roman"/>
              </a:rPr>
              <a:t>directement</a:t>
            </a:r>
            <a:r>
              <a:rPr sz="3200" b="1" spc="5" dirty="0">
                <a:latin typeface="Times New Roman"/>
                <a:cs typeface="Times New Roman"/>
              </a:rPr>
              <a:t>.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37927"/>
            <a:ext cx="106934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Support</a:t>
            </a:r>
            <a:r>
              <a:rPr sz="4700" b="1" spc="-15" dirty="0"/>
              <a:t> </a:t>
            </a:r>
            <a:r>
              <a:rPr sz="4700" b="1" spc="25" dirty="0"/>
              <a:t>de</a:t>
            </a:r>
            <a:r>
              <a:rPr sz="4700" b="1" spc="-40" dirty="0"/>
              <a:t> </a:t>
            </a:r>
            <a:r>
              <a:rPr sz="4700" b="1" spc="15" dirty="0"/>
              <a:t>processeur</a:t>
            </a:r>
            <a:endParaRPr sz="47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1419" y="4439411"/>
            <a:ext cx="2788919" cy="19080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5823" y="1690116"/>
            <a:ext cx="2680716" cy="20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226"/>
            <a:ext cx="7345146" cy="28821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3360" indent="-201295" algn="just">
              <a:lnSpc>
                <a:spcPct val="150000"/>
              </a:lnSpc>
              <a:spcBef>
                <a:spcPts val="125"/>
              </a:spcBef>
              <a:buFont typeface="Arial MT"/>
              <a:buChar char="•"/>
              <a:tabLst>
                <a:tab pos="213995" algn="l"/>
                <a:tab pos="717550" algn="l"/>
                <a:tab pos="1815464" algn="l"/>
                <a:tab pos="2843530" algn="l"/>
                <a:tab pos="3661410" algn="l"/>
                <a:tab pos="4222115" algn="l"/>
                <a:tab pos="4688840" algn="l"/>
                <a:tab pos="6421120" algn="l"/>
                <a:tab pos="6941820" algn="l"/>
              </a:tabLst>
            </a:pPr>
            <a:r>
              <a:rPr sz="3200" b="1" spc="10" dirty="0">
                <a:latin typeface="Times New Roman"/>
                <a:cs typeface="Times New Roman"/>
              </a:rPr>
              <a:t>Le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lang="fr-FR"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</a:t>
            </a:r>
            <a:r>
              <a:rPr sz="3200" b="1" spc="35" dirty="0">
                <a:latin typeface="Times New Roman"/>
                <a:cs typeface="Times New Roman"/>
              </a:rPr>
              <a:t>h</a:t>
            </a:r>
            <a:r>
              <a:rPr sz="3200" b="1" spc="10" dirty="0">
                <a:latin typeface="Times New Roman"/>
                <a:cs typeface="Times New Roman"/>
              </a:rPr>
              <a:t>ips</a:t>
            </a:r>
            <a:r>
              <a:rPr sz="3200" b="1" spc="-5" dirty="0">
                <a:latin typeface="Times New Roman"/>
                <a:cs typeface="Times New Roman"/>
              </a:rPr>
              <a:t>e</a:t>
            </a:r>
            <a:r>
              <a:rPr sz="3200" b="1" spc="5" dirty="0">
                <a:latin typeface="Times New Roman"/>
                <a:cs typeface="Times New Roman"/>
              </a:rPr>
              <a:t>t</a:t>
            </a:r>
            <a:r>
              <a:rPr lang="fr-FR" sz="3200" b="1" spc="5" dirty="0">
                <a:latin typeface="Times New Roman"/>
                <a:cs typeface="Times New Roman"/>
              </a:rPr>
              <a:t> </a:t>
            </a:r>
            <a:r>
              <a:rPr lang="fr-FR" sz="3200" b="1" spc="25" dirty="0">
                <a:latin typeface="Times New Roman"/>
                <a:cs typeface="Times New Roman"/>
              </a:rPr>
              <a:t>a</a:t>
            </a:r>
            <a:r>
              <a:rPr lang="fr-FR" sz="3200" b="1" spc="10" dirty="0">
                <a:latin typeface="Times New Roman"/>
                <a:cs typeface="Times New Roman"/>
              </a:rPr>
              <a:t>pp</a:t>
            </a:r>
            <a:r>
              <a:rPr lang="fr-FR" sz="3200" b="1" spc="-5" dirty="0">
                <a:latin typeface="Times New Roman"/>
                <a:cs typeface="Times New Roman"/>
              </a:rPr>
              <a:t>e</a:t>
            </a:r>
            <a:r>
              <a:rPr lang="fr-FR" sz="3200" b="1" spc="35" dirty="0">
                <a:latin typeface="Times New Roman"/>
                <a:cs typeface="Times New Roman"/>
              </a:rPr>
              <a:t>l</a:t>
            </a:r>
            <a:r>
              <a:rPr lang="fr-FR" sz="3200" b="1" spc="10" dirty="0">
                <a:latin typeface="Times New Roman"/>
                <a:cs typeface="Times New Roman"/>
              </a:rPr>
              <a:t>é </a:t>
            </a:r>
            <a:r>
              <a:rPr lang="fr-FR" sz="3200" b="1" spc="-5" dirty="0">
                <a:latin typeface="Times New Roman"/>
                <a:cs typeface="Times New Roman"/>
              </a:rPr>
              <a:t>a</a:t>
            </a:r>
            <a:r>
              <a:rPr lang="fr-FR" sz="3200" b="1" spc="10" dirty="0">
                <a:latin typeface="Times New Roman"/>
                <a:cs typeface="Times New Roman"/>
              </a:rPr>
              <a:t>ussi </a:t>
            </a:r>
            <a:r>
              <a:rPr sz="3200" b="1" spc="10" dirty="0">
                <a:latin typeface="Times New Roman"/>
                <a:cs typeface="Times New Roman"/>
              </a:rPr>
              <a:t>j</a:t>
            </a:r>
            <a:r>
              <a:rPr sz="3200" b="1" spc="-5" dirty="0">
                <a:latin typeface="Times New Roman"/>
                <a:cs typeface="Times New Roman"/>
              </a:rPr>
              <a:t>e</a:t>
            </a:r>
            <a:r>
              <a:rPr sz="3200" b="1" spc="10" dirty="0">
                <a:latin typeface="Times New Roman"/>
                <a:cs typeface="Times New Roman"/>
              </a:rPr>
              <a:t>u</a:t>
            </a:r>
            <a:r>
              <a:rPr lang="fr-FR" sz="3200" b="1" spc="10" dirty="0">
                <a:latin typeface="Times New Roman"/>
                <a:cs typeface="Times New Roman"/>
              </a:rPr>
              <a:t> </a:t>
            </a:r>
            <a:r>
              <a:rPr sz="3200" b="1" spc="35" dirty="0">
                <a:latin typeface="Times New Roman"/>
                <a:cs typeface="Times New Roman"/>
              </a:rPr>
              <a:t>d</a:t>
            </a:r>
            <a:r>
              <a:rPr sz="3200" b="1" spc="10" dirty="0">
                <a:latin typeface="Times New Roman"/>
                <a:cs typeface="Times New Roman"/>
              </a:rPr>
              <a:t>e</a:t>
            </a:r>
            <a:r>
              <a:rPr lang="fr-FR" sz="3200" b="1" spc="10" dirty="0"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latin typeface="Times New Roman"/>
                <a:cs typeface="Times New Roman"/>
              </a:rPr>
              <a:t>c</a:t>
            </a:r>
            <a:r>
              <a:rPr lang="fr-FR" sz="3200" b="1" spc="35" dirty="0">
                <a:latin typeface="Times New Roman"/>
                <a:cs typeface="Times New Roman"/>
              </a:rPr>
              <a:t>o</a:t>
            </a:r>
            <a:r>
              <a:rPr lang="fr-FR" sz="3200" b="1" spc="-5" dirty="0">
                <a:latin typeface="Times New Roman"/>
                <a:cs typeface="Times New Roman"/>
              </a:rPr>
              <a:t>m</a:t>
            </a:r>
            <a:r>
              <a:rPr lang="fr-FR" sz="3200" b="1" spc="10" dirty="0">
                <a:latin typeface="Times New Roman"/>
                <a:cs typeface="Times New Roman"/>
              </a:rPr>
              <a:t>p</a:t>
            </a:r>
            <a:r>
              <a:rPr lang="fr-FR" sz="3200" b="1" spc="35" dirty="0">
                <a:latin typeface="Times New Roman"/>
                <a:cs typeface="Times New Roman"/>
              </a:rPr>
              <a:t>o</a:t>
            </a:r>
            <a:r>
              <a:rPr lang="fr-FR" sz="3200" b="1" spc="10" dirty="0">
                <a:latin typeface="Times New Roman"/>
                <a:cs typeface="Times New Roman"/>
              </a:rPr>
              <a:t>s</a:t>
            </a:r>
            <a:r>
              <a:rPr lang="fr-FR" sz="3200" b="1" spc="-5" dirty="0">
                <a:latin typeface="Times New Roman"/>
                <a:cs typeface="Times New Roman"/>
              </a:rPr>
              <a:t>a</a:t>
            </a:r>
            <a:r>
              <a:rPr lang="fr-FR" sz="3200" b="1" spc="10" dirty="0">
                <a:latin typeface="Times New Roman"/>
                <a:cs typeface="Times New Roman"/>
              </a:rPr>
              <a:t>nts </a:t>
            </a:r>
            <a:r>
              <a:rPr lang="fr-FR" sz="3200" b="1" spc="-5" dirty="0">
                <a:latin typeface="Times New Roman"/>
                <a:cs typeface="Times New Roman"/>
              </a:rPr>
              <a:t>e</a:t>
            </a:r>
            <a:r>
              <a:rPr lang="fr-FR" sz="3200" b="1" spc="5" dirty="0">
                <a:latin typeface="Times New Roman"/>
                <a:cs typeface="Times New Roman"/>
              </a:rPr>
              <a:t>st </a:t>
            </a:r>
            <a:r>
              <a:rPr sz="3200" b="1" spc="10" dirty="0">
                <a:latin typeface="Times New Roman"/>
                <a:cs typeface="Times New Roman"/>
              </a:rPr>
              <a:t>un</a:t>
            </a:r>
            <a:r>
              <a:rPr lang="fr-FR" sz="3200" b="1" spc="10" dirty="0">
                <a:latin typeface="Times New Roman"/>
                <a:cs typeface="Times New Roman"/>
              </a:rPr>
              <a:t> </a:t>
            </a:r>
            <a:r>
              <a:rPr lang="fr-FR" sz="3200" b="1" spc="-5" dirty="0">
                <a:latin typeface="Times New Roman"/>
                <a:cs typeface="Times New Roman"/>
              </a:rPr>
              <a:t>e</a:t>
            </a:r>
            <a:r>
              <a:rPr lang="fr-FR" sz="3200" b="1" spc="35" dirty="0">
                <a:latin typeface="Times New Roman"/>
                <a:cs typeface="Times New Roman"/>
              </a:rPr>
              <a:t>n</a:t>
            </a:r>
            <a:r>
              <a:rPr lang="fr-FR" sz="3200" b="1" spc="-15" dirty="0">
                <a:latin typeface="Times New Roman"/>
                <a:cs typeface="Times New Roman"/>
              </a:rPr>
              <a:t>s</a:t>
            </a:r>
            <a:r>
              <a:rPr lang="fr-FR" sz="3200" b="1" spc="25" dirty="0">
                <a:latin typeface="Times New Roman"/>
                <a:cs typeface="Times New Roman"/>
              </a:rPr>
              <a:t>e</a:t>
            </a:r>
            <a:r>
              <a:rPr lang="fr-FR" sz="3200" b="1" spc="-5" dirty="0">
                <a:latin typeface="Times New Roman"/>
                <a:cs typeface="Times New Roman"/>
              </a:rPr>
              <a:t>m</a:t>
            </a:r>
            <a:r>
              <a:rPr lang="fr-FR" sz="3200" b="1" spc="10" dirty="0">
                <a:latin typeface="Times New Roman"/>
                <a:cs typeface="Times New Roman"/>
              </a:rPr>
              <a:t>b</a:t>
            </a:r>
            <a:r>
              <a:rPr lang="fr-FR" sz="3200" b="1" spc="35" dirty="0">
                <a:latin typeface="Times New Roman"/>
                <a:cs typeface="Times New Roman"/>
              </a:rPr>
              <a:t>l</a:t>
            </a:r>
            <a:r>
              <a:rPr lang="fr-FR" sz="3200" b="1" spc="10" dirty="0">
                <a:latin typeface="Times New Roman"/>
                <a:cs typeface="Times New Roman"/>
              </a:rPr>
              <a:t>e de </a:t>
            </a:r>
            <a:r>
              <a:rPr lang="fr-FR" sz="3200" b="1" dirty="0">
                <a:latin typeface="Times New Roman"/>
                <a:cs typeface="Times New Roman"/>
              </a:rPr>
              <a:t>	</a:t>
            </a:r>
            <a:r>
              <a:rPr lang="fr-FR" sz="3200" b="1" spc="25" dirty="0">
                <a:latin typeface="Times New Roman"/>
                <a:cs typeface="Times New Roman"/>
              </a:rPr>
              <a:t>c</a:t>
            </a:r>
            <a:r>
              <a:rPr lang="fr-FR" sz="3200" b="1" spc="10" dirty="0">
                <a:latin typeface="Times New Roman"/>
                <a:cs typeface="Times New Roman"/>
              </a:rPr>
              <a:t>i</a:t>
            </a:r>
            <a:r>
              <a:rPr lang="fr-FR" sz="3200" b="1" spc="-5" dirty="0">
                <a:latin typeface="Times New Roman"/>
                <a:cs typeface="Times New Roman"/>
              </a:rPr>
              <a:t>r</a:t>
            </a:r>
            <a:r>
              <a:rPr lang="fr-FR" sz="3200" b="1" spc="25" dirty="0">
                <a:latin typeface="Times New Roman"/>
                <a:cs typeface="Times New Roman"/>
              </a:rPr>
              <a:t>c</a:t>
            </a:r>
            <a:r>
              <a:rPr lang="fr-FR" sz="3200" b="1" spc="10" dirty="0">
                <a:latin typeface="Times New Roman"/>
                <a:cs typeface="Times New Roman"/>
              </a:rPr>
              <a:t>uit </a:t>
            </a:r>
            <a:r>
              <a:rPr lang="fr-FR" sz="3200" b="1" spc="-5" dirty="0">
                <a:latin typeface="Times New Roman"/>
                <a:cs typeface="Times New Roman"/>
              </a:rPr>
              <a:t>é</a:t>
            </a:r>
            <a:r>
              <a:rPr lang="fr-FR" sz="3200" b="1" spc="10" dirty="0">
                <a:latin typeface="Times New Roman"/>
                <a:cs typeface="Times New Roman"/>
              </a:rPr>
              <a:t>l</a:t>
            </a:r>
            <a:r>
              <a:rPr lang="fr-FR" sz="3200" b="1" spc="-5" dirty="0">
                <a:latin typeface="Times New Roman"/>
                <a:cs typeface="Times New Roman"/>
              </a:rPr>
              <a:t>e</a:t>
            </a:r>
            <a:r>
              <a:rPr lang="fr-FR" sz="3200" b="1" spc="25" dirty="0">
                <a:latin typeface="Times New Roman"/>
                <a:cs typeface="Times New Roman"/>
              </a:rPr>
              <a:t>c</a:t>
            </a:r>
            <a:r>
              <a:rPr lang="fr-FR" sz="3200" b="1" spc="10" dirty="0">
                <a:latin typeface="Times New Roman"/>
                <a:cs typeface="Times New Roman"/>
              </a:rPr>
              <a:t>t</a:t>
            </a:r>
            <a:r>
              <a:rPr lang="fr-FR" sz="3200" b="1" spc="-5" dirty="0">
                <a:latin typeface="Times New Roman"/>
                <a:cs typeface="Times New Roman"/>
              </a:rPr>
              <a:t>r</a:t>
            </a:r>
            <a:r>
              <a:rPr lang="fr-FR" sz="3200" b="1" spc="10" dirty="0">
                <a:latin typeface="Times New Roman"/>
                <a:cs typeface="Times New Roman"/>
              </a:rPr>
              <a:t>on</a:t>
            </a:r>
            <a:r>
              <a:rPr lang="fr-FR" sz="3200" b="1" spc="35" dirty="0">
                <a:latin typeface="Times New Roman"/>
                <a:cs typeface="Times New Roman"/>
              </a:rPr>
              <a:t>i</a:t>
            </a:r>
            <a:r>
              <a:rPr lang="fr-FR" sz="3200" b="1" spc="10" dirty="0">
                <a:latin typeface="Times New Roman"/>
                <a:cs typeface="Times New Roman"/>
              </a:rPr>
              <a:t>que qui </a:t>
            </a:r>
            <a:r>
              <a:rPr lang="fr-FR" sz="3200" b="1" spc="35" dirty="0">
                <a:latin typeface="Times New Roman"/>
                <a:cs typeface="Times New Roman"/>
              </a:rPr>
              <a:t>d</a:t>
            </a:r>
            <a:r>
              <a:rPr lang="fr-FR" sz="3200" b="1" spc="-5" dirty="0">
                <a:latin typeface="Times New Roman"/>
                <a:cs typeface="Times New Roman"/>
              </a:rPr>
              <a:t>éf</a:t>
            </a:r>
            <a:r>
              <a:rPr lang="fr-FR" sz="3200" b="1" spc="10" dirty="0">
                <a:latin typeface="Times New Roman"/>
                <a:cs typeface="Times New Roman"/>
              </a:rPr>
              <a:t>ini</a:t>
            </a:r>
            <a:r>
              <a:rPr lang="fr-FR" sz="3200" b="1" spc="5" dirty="0">
                <a:latin typeface="Times New Roman"/>
                <a:cs typeface="Times New Roman"/>
              </a:rPr>
              <a:t>t  </a:t>
            </a:r>
            <a:r>
              <a:rPr lang="fr-FR" sz="3200" b="1" spc="10" dirty="0">
                <a:latin typeface="Times New Roman"/>
                <a:cs typeface="Times New Roman"/>
              </a:rPr>
              <a:t>l’intelligence</a:t>
            </a:r>
            <a:r>
              <a:rPr lang="fr-FR" sz="3200" b="1" spc="40" dirty="0">
                <a:latin typeface="Times New Roman"/>
                <a:cs typeface="Times New Roman"/>
              </a:rPr>
              <a:t> </a:t>
            </a:r>
            <a:r>
              <a:rPr lang="fr-FR" sz="3200" b="1" spc="10" dirty="0">
                <a:latin typeface="Times New Roman"/>
                <a:cs typeface="Times New Roman"/>
              </a:rPr>
              <a:t>de</a:t>
            </a:r>
            <a:r>
              <a:rPr lang="fr-FR" sz="3200" b="1" spc="-5" dirty="0">
                <a:latin typeface="Times New Roman"/>
                <a:cs typeface="Times New Roman"/>
              </a:rPr>
              <a:t> </a:t>
            </a:r>
            <a:r>
              <a:rPr lang="fr-FR" sz="3200" b="1" spc="10" dirty="0">
                <a:latin typeface="Times New Roman"/>
                <a:cs typeface="Times New Roman"/>
              </a:rPr>
              <a:t>la</a:t>
            </a:r>
            <a:r>
              <a:rPr lang="fr-FR" sz="3200" b="1" spc="20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carte</a:t>
            </a:r>
            <a:r>
              <a:rPr lang="fr-FR" sz="3200" b="1" spc="45" dirty="0">
                <a:latin typeface="Times New Roman"/>
                <a:cs typeface="Times New Roman"/>
              </a:rPr>
              <a:t> </a:t>
            </a:r>
            <a:r>
              <a:rPr lang="fr-FR" sz="3200" b="1" dirty="0">
                <a:latin typeface="Times New Roman"/>
                <a:cs typeface="Times New Roman"/>
              </a:rPr>
              <a:t>mère.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124461"/>
            <a:ext cx="106934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Définition</a:t>
            </a:r>
            <a:r>
              <a:rPr sz="4700" b="1" spc="-40" dirty="0"/>
              <a:t> </a:t>
            </a:r>
            <a:r>
              <a:rPr sz="4700" b="1" spc="5" dirty="0"/>
              <a:t>d’un </a:t>
            </a:r>
            <a:r>
              <a:rPr sz="4700" b="1" spc="10" dirty="0"/>
              <a:t>chipset</a:t>
            </a:r>
            <a:endParaRPr sz="4700" b="1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5592" y="1857755"/>
            <a:ext cx="1717547" cy="11612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7873" y="3580853"/>
            <a:ext cx="1836419" cy="18623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-10948" y="3945193"/>
            <a:ext cx="9354320" cy="2878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1861185" indent="-20129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sz="3200" b="1" dirty="0">
                <a:latin typeface="Times New Roman"/>
                <a:cs typeface="Times New Roman"/>
              </a:rPr>
              <a:t>Il</a:t>
            </a:r>
            <a:r>
              <a:rPr sz="3200" b="1" spc="5" dirty="0">
                <a:latin typeface="Times New Roman"/>
                <a:cs typeface="Times New Roman"/>
              </a:rPr>
              <a:t> est</a:t>
            </a:r>
            <a:r>
              <a:rPr sz="3200" b="1" spc="10" dirty="0">
                <a:latin typeface="Times New Roman"/>
                <a:cs typeface="Times New Roman"/>
              </a:rPr>
              <a:t> responsable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de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l’organisation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des </a:t>
            </a:r>
            <a:r>
              <a:rPr sz="3200" b="1" spc="10" dirty="0">
                <a:latin typeface="Times New Roman"/>
                <a:cs typeface="Times New Roman"/>
              </a:rPr>
              <a:t> interconnexions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entre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tous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les</a:t>
            </a:r>
            <a:r>
              <a:rPr sz="3200" b="1" spc="10" dirty="0">
                <a:latin typeface="Times New Roman"/>
                <a:cs typeface="Times New Roman"/>
              </a:rPr>
              <a:t> composants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de  la 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carte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mère.</a:t>
            </a:r>
            <a:endParaRPr sz="3200" b="1" dirty="0">
              <a:latin typeface="Times New Roman"/>
              <a:cs typeface="Times New Roman"/>
            </a:endParaRPr>
          </a:p>
          <a:p>
            <a:pPr marL="213360" indent="-201295">
              <a:lnSpc>
                <a:spcPct val="150000"/>
              </a:lnSpc>
              <a:buFont typeface="Arial MT"/>
              <a:buChar char="•"/>
              <a:tabLst>
                <a:tab pos="213995" algn="l"/>
              </a:tabLst>
            </a:pPr>
            <a:r>
              <a:rPr lang="fr-FR" sz="3200" b="1" spc="5" dirty="0">
                <a:latin typeface="Times New Roman"/>
                <a:cs typeface="Times New Roman"/>
              </a:rPr>
              <a:t>C’est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le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lien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entre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les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différents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bus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25" dirty="0">
                <a:latin typeface="Times New Roman"/>
                <a:cs typeface="Times New Roman"/>
              </a:rPr>
              <a:t>de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la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carte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mère</a:t>
            </a:r>
            <a:r>
              <a:rPr sz="3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63162" y="3102395"/>
            <a:ext cx="12192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imes New Roman"/>
                <a:cs typeface="Times New Roman"/>
              </a:rPr>
              <a:t>Pont</a:t>
            </a:r>
            <a:r>
              <a:rPr sz="2100" b="1" spc="-9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Nord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BFA43C-0A04-E185-7918-0612F0EC483E}"/>
              </a:ext>
            </a:extLst>
          </p:cNvPr>
          <p:cNvSpPr txBox="1"/>
          <p:nvPr/>
        </p:nvSpPr>
        <p:spPr>
          <a:xfrm>
            <a:off x="8363162" y="5443180"/>
            <a:ext cx="1360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latin typeface="Times New Roman"/>
                <a:cs typeface="Times New Roman"/>
              </a:rPr>
              <a:t>Pont</a:t>
            </a:r>
            <a:r>
              <a:rPr lang="fr-FR" sz="2100" b="1" spc="-55" dirty="0">
                <a:latin typeface="Times New Roman"/>
                <a:cs typeface="Times New Roman"/>
              </a:rPr>
              <a:t> </a:t>
            </a:r>
            <a:r>
              <a:rPr lang="fr-FR" sz="2100" b="1" spc="-5" dirty="0">
                <a:latin typeface="Times New Roman"/>
                <a:cs typeface="Times New Roman"/>
              </a:rPr>
              <a:t>Sud</a:t>
            </a:r>
            <a:endParaRPr lang="fr-FR" sz="2100" b="1" dirty="0">
              <a:latin typeface="Times New Roman"/>
              <a:cs typeface="Times New Roman"/>
            </a:endParaRPr>
          </a:p>
          <a:p>
            <a:endParaRPr lang="fr-FR" sz="2100" b="1" dirty="0"/>
          </a:p>
        </p:txBody>
      </p:sp>
    </p:spTree>
    <p:extLst>
      <p:ext uri="{BB962C8B-B14F-4D97-AF65-F5344CB8AC3E}">
        <p14:creationId xmlns:p14="http://schemas.microsoft.com/office/powerpoint/2010/main" val="420581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25" y="1206693"/>
            <a:ext cx="7642177" cy="56989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Times New Roman"/>
                <a:cs typeface="Times New Roman"/>
              </a:rPr>
              <a:t>Le</a:t>
            </a:r>
            <a:r>
              <a:rPr sz="2800" b="1" spc="5" dirty="0">
                <a:latin typeface="Times New Roman"/>
                <a:cs typeface="Times New Roman"/>
              </a:rPr>
              <a:t> chipset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constitue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deux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composants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qui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sont:</a:t>
            </a:r>
            <a:endParaRPr sz="2800" b="1" dirty="0">
              <a:latin typeface="Times New Roman"/>
              <a:cs typeface="Times New Roman"/>
            </a:endParaRPr>
          </a:p>
          <a:p>
            <a:pPr marL="213360" marR="5080" indent="-201295" algn="just">
              <a:lnSpc>
                <a:spcPct val="13090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sz="2800" b="1" dirty="0">
                <a:latin typeface="Times New Roman"/>
                <a:cs typeface="Times New Roman"/>
              </a:rPr>
              <a:t>Le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pont</a:t>
            </a:r>
            <a:r>
              <a:rPr sz="2800" b="1" spc="6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Nord</a:t>
            </a:r>
            <a:r>
              <a:rPr sz="2800" b="1" spc="5" dirty="0">
                <a:latin typeface="Times New Roman"/>
                <a:cs typeface="Times New Roman"/>
              </a:rPr>
              <a:t> (Northbridge)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qui</a:t>
            </a:r>
            <a:r>
              <a:rPr sz="2800" b="1" spc="5" dirty="0">
                <a:latin typeface="Times New Roman"/>
                <a:cs typeface="Times New Roman"/>
              </a:rPr>
              <a:t> s’occupe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de 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connecter </a:t>
            </a:r>
            <a:r>
              <a:rPr sz="2800" b="1" spc="15" dirty="0">
                <a:latin typeface="Times New Roman"/>
                <a:cs typeface="Times New Roman"/>
              </a:rPr>
              <a:t>le </a:t>
            </a:r>
            <a:r>
              <a:rPr sz="2800" b="1" spc="5" dirty="0">
                <a:latin typeface="Times New Roman"/>
                <a:cs typeface="Times New Roman"/>
              </a:rPr>
              <a:t>microprocesseur avec </a:t>
            </a:r>
            <a:r>
              <a:rPr sz="2800" b="1" spc="10" dirty="0">
                <a:latin typeface="Times New Roman"/>
                <a:cs typeface="Times New Roman"/>
              </a:rPr>
              <a:t>les </a:t>
            </a:r>
            <a:r>
              <a:rPr sz="2800" b="1" spc="5" dirty="0">
                <a:latin typeface="Times New Roman"/>
                <a:cs typeface="Times New Roman"/>
              </a:rPr>
              <a:t>périphériques 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rapides (mémoire </a:t>
            </a:r>
            <a:r>
              <a:rPr sz="2800" b="1" dirty="0">
                <a:latin typeface="Times New Roman"/>
                <a:cs typeface="Times New Roman"/>
              </a:rPr>
              <a:t>et </a:t>
            </a:r>
            <a:r>
              <a:rPr sz="2800" b="1" spc="5" dirty="0">
                <a:latin typeface="Times New Roman"/>
                <a:cs typeface="Times New Roman"/>
              </a:rPr>
              <a:t>carte graphique) nécessitant </a:t>
            </a:r>
            <a:r>
              <a:rPr sz="2800" b="1" spc="10" dirty="0">
                <a:latin typeface="Times New Roman"/>
                <a:cs typeface="Times New Roman"/>
              </a:rPr>
              <a:t>une 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bande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passante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élevée.</a:t>
            </a:r>
          </a:p>
          <a:p>
            <a:pPr marL="213360" marR="5080" indent="-201295" algn="just">
              <a:lnSpc>
                <a:spcPct val="131100"/>
              </a:lnSpc>
              <a:spcBef>
                <a:spcPts val="860"/>
              </a:spcBef>
              <a:buFont typeface="Arial MT"/>
              <a:buChar char="•"/>
              <a:tabLst>
                <a:tab pos="213995" algn="l"/>
              </a:tabLst>
            </a:pPr>
            <a:r>
              <a:rPr sz="2800" b="1" dirty="0">
                <a:latin typeface="Times New Roman"/>
                <a:cs typeface="Times New Roman"/>
              </a:rPr>
              <a:t>Le </a:t>
            </a:r>
            <a:r>
              <a:rPr sz="2800" b="1" spc="10" dirty="0">
                <a:latin typeface="Times New Roman"/>
                <a:cs typeface="Times New Roman"/>
              </a:rPr>
              <a:t>pont </a:t>
            </a:r>
            <a:r>
              <a:rPr sz="2800" b="1" spc="5" dirty="0">
                <a:latin typeface="Times New Roman"/>
                <a:cs typeface="Times New Roman"/>
              </a:rPr>
              <a:t>Sud </a:t>
            </a:r>
            <a:r>
              <a:rPr sz="2800" b="1" dirty="0">
                <a:latin typeface="Times New Roman"/>
                <a:cs typeface="Times New Roman"/>
              </a:rPr>
              <a:t>(Southbridge) </a:t>
            </a:r>
            <a:r>
              <a:rPr sz="2800" b="1" spc="5" dirty="0">
                <a:latin typeface="Times New Roman"/>
                <a:cs typeface="Times New Roman"/>
              </a:rPr>
              <a:t>qui s’occupe de connecter 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le microprocesseur avec </a:t>
            </a:r>
            <a:r>
              <a:rPr sz="2800" b="1" dirty="0">
                <a:latin typeface="Times New Roman"/>
                <a:cs typeface="Times New Roman"/>
              </a:rPr>
              <a:t>les </a:t>
            </a:r>
            <a:r>
              <a:rPr sz="2800" b="1" spc="5" dirty="0">
                <a:latin typeface="Times New Roman"/>
                <a:cs typeface="Times New Roman"/>
              </a:rPr>
              <a:t>périphériques </a:t>
            </a:r>
            <a:r>
              <a:rPr sz="2800" b="1" spc="10" dirty="0">
                <a:latin typeface="Times New Roman"/>
                <a:cs typeface="Times New Roman"/>
              </a:rPr>
              <a:t>plus </a:t>
            </a:r>
            <a:r>
              <a:rPr sz="2800" b="1" spc="5" dirty="0">
                <a:latin typeface="Times New Roman"/>
                <a:cs typeface="Times New Roman"/>
              </a:rPr>
              <a:t>lents 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(disque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dur,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lecteur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CDROM,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lecteur</a:t>
            </a:r>
            <a:r>
              <a:rPr sz="2800" b="1" spc="5" dirty="0">
                <a:latin typeface="Times New Roman"/>
                <a:cs typeface="Times New Roman"/>
              </a:rPr>
              <a:t> de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disquette, </a:t>
            </a:r>
            <a:r>
              <a:rPr sz="2800" b="1" spc="-5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réseau,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etc…).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32" y="0"/>
            <a:ext cx="106934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4700" b="1" spc="15" dirty="0"/>
              <a:t>Composition</a:t>
            </a:r>
            <a:r>
              <a:rPr sz="4700" b="1" spc="-60" dirty="0"/>
              <a:t> </a:t>
            </a:r>
            <a:r>
              <a:rPr sz="4700" b="1" spc="15" dirty="0"/>
              <a:t>d’un</a:t>
            </a:r>
            <a:r>
              <a:rPr sz="4700" b="1" spc="-5" dirty="0"/>
              <a:t> </a:t>
            </a:r>
            <a:r>
              <a:rPr sz="4700" b="1" spc="15" dirty="0"/>
              <a:t>chipset</a:t>
            </a:r>
            <a:r>
              <a:rPr sz="4700" b="1" spc="5" dirty="0"/>
              <a:t> </a:t>
            </a:r>
            <a:r>
              <a:rPr sz="4700" b="1" spc="10" dirty="0"/>
              <a:t>particulier</a:t>
            </a:r>
            <a:endParaRPr sz="47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1309" y="1571625"/>
            <a:ext cx="3022091" cy="284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1469</Words>
  <Application>Microsoft Office PowerPoint</Application>
  <PresentationFormat>Personnalisé</PresentationFormat>
  <Paragraphs>161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 MT</vt:lpstr>
      <vt:lpstr>Calibri</vt:lpstr>
      <vt:lpstr>Comic Sans MS</vt:lpstr>
      <vt:lpstr>Times New Roman</vt:lpstr>
      <vt:lpstr>Office Theme</vt:lpstr>
      <vt:lpstr>Présentation PowerPoint</vt:lpstr>
      <vt:lpstr>Plan du chapitre</vt:lpstr>
      <vt:lpstr>Présentation de la carte mère</vt:lpstr>
      <vt:lpstr>La carte mère en schéma </vt:lpstr>
      <vt:lpstr>Composition de la carte mère</vt:lpstr>
      <vt:lpstr>Présentation PowerPoint</vt:lpstr>
      <vt:lpstr>Support de processeur</vt:lpstr>
      <vt:lpstr>Définition d’un chipset</vt:lpstr>
      <vt:lpstr>Composition d’un chipset particulier</vt:lpstr>
      <vt:lpstr>Présentation PowerPoint</vt:lpstr>
      <vt:lpstr>Présentation PowerPoint</vt:lpstr>
      <vt:lpstr>CMOS</vt:lpstr>
      <vt:lpstr>BIOS</vt:lpstr>
      <vt:lpstr>Connecteurs électrique</vt:lpstr>
      <vt:lpstr>Connecteurs de stockage</vt:lpstr>
      <vt:lpstr>Connecteurs d'entrée-sortie</vt:lpstr>
      <vt:lpstr>Les slots mémoire</vt:lpstr>
      <vt:lpstr>Carte intégrée</vt:lpstr>
      <vt:lpstr>Caractéristique de la carte mère</vt:lpstr>
      <vt:lpstr>Facteur d'encombrement</vt:lpstr>
      <vt:lpstr>Facteur d'encombrement</vt:lpstr>
      <vt:lpstr>Définition d’un bus informatique</vt:lpstr>
      <vt:lpstr>Types de bus informatique</vt:lpstr>
      <vt:lpstr>Classe basée sur le lien entre les composants</vt:lpstr>
      <vt:lpstr>Classe basée sur le signal véhiculé</vt:lpstr>
      <vt:lpstr>Classe basée sur la transmission des  données</vt:lpstr>
      <vt:lpstr>Caractéristiques d’un bus informatique</vt:lpstr>
      <vt:lpstr>Les bus d’extension</vt:lpstr>
      <vt:lpstr>Différences entre bus et 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ver1Chapitre 3 Électronique, composants des systèmes.pptx</dc:title>
  <dc:creator>PcTec</dc:creator>
  <cp:lastModifiedBy>Benmahdi Meriem Bouchra</cp:lastModifiedBy>
  <cp:revision>69</cp:revision>
  <cp:lastPrinted>2023-10-15T07:17:22Z</cp:lastPrinted>
  <dcterms:created xsi:type="dcterms:W3CDTF">2023-10-08T07:06:58Z</dcterms:created>
  <dcterms:modified xsi:type="dcterms:W3CDTF">2024-10-23T09:47:29Z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2022-11-15T00:00:00Z</vt:filetime>
  </property>
  <property fmtid="{D5CDD505-2E9C-101B-9397-08002B2CF9AE}" pid="3" name="LastSaved">
    <vt:filetime>2023-10-08T00:00:00Z</vt:filetime>
  </property>
</Properties>
</file>