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92" r:id="rId3"/>
    <p:sldId id="257" r:id="rId4"/>
    <p:sldId id="284" r:id="rId5"/>
    <p:sldId id="285" r:id="rId6"/>
    <p:sldId id="286" r:id="rId7"/>
    <p:sldId id="287" r:id="rId8"/>
    <p:sldId id="293" r:id="rId9"/>
    <p:sldId id="288" r:id="rId10"/>
    <p:sldId id="289" r:id="rId11"/>
    <p:sldId id="290" r:id="rId12"/>
    <p:sldId id="291" r:id="rId13"/>
  </p:sldIdLst>
  <p:sldSz cx="9144000" cy="5143500" type="screen16x9"/>
  <p:notesSz cx="7315200" cy="9601200"/>
  <p:embeddedFontLst>
    <p:embeddedFont>
      <p:font typeface="Dosis Light" charset="0"/>
      <p:regular r:id="rId15"/>
      <p:bold r:id="rId16"/>
    </p:embeddedFont>
    <p:embeddedFont>
      <p:font typeface="Titillium Web Light" charset="0"/>
      <p:regular r:id="rId17"/>
      <p:bold r:id="rId18"/>
      <p:italic r:id="rId19"/>
      <p:boldItalic r:id="rId20"/>
    </p:embeddedFont>
    <p:embeddedFont>
      <p:font typeface="Titillium Web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6577C8C-0D2B-4253-8315-1A2425EFA403}">
  <a:tblStyle styleId="{66577C8C-0D2B-4253-8315-1A2425EFA40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5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96645" rIns="96645" bIns="9664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6274391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8" name="Google Shape;383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9" name="Google Shape;3839;g3606f1c2d_30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8" name="Google Shape;383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9" name="Google Shape;3839;g3606f1c2d_30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8" name="Google Shape;383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9" name="Google Shape;3839;g3606f1c2d_30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8" name="Google Shape;383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9" name="Google Shape;3839;g3606f1c2d_30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8" name="Google Shape;383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9" name="Google Shape;3839;g3606f1c2d_30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8" name="Google Shape;383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9" name="Google Shape;3839;g3606f1c2d_30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003B5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62000" y="696425"/>
            <a:ext cx="53967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10800000">
            <a:off x="8705367" y="28698"/>
            <a:ext cx="410132" cy="5086302"/>
            <a:chOff x="836200" y="238125"/>
            <a:chExt cx="422425" cy="5238750"/>
          </a:xfrm>
        </p:grpSpPr>
        <p:sp>
          <p:nvSpPr>
            <p:cNvPr id="12" name="Google Shape;12;p2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" name="Google Shape;92;p2"/>
          <p:cNvGrpSpPr/>
          <p:nvPr/>
        </p:nvGrpSpPr>
        <p:grpSpPr>
          <a:xfrm rot="10800000">
            <a:off x="6659535" y="28698"/>
            <a:ext cx="2309844" cy="5086302"/>
            <a:chOff x="986700" y="238125"/>
            <a:chExt cx="2379075" cy="5238750"/>
          </a:xfrm>
        </p:grpSpPr>
        <p:sp>
          <p:nvSpPr>
            <p:cNvPr id="93" name="Google Shape;93;p2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2" name="Google Shape;212;p2"/>
          <p:cNvGrpSpPr/>
          <p:nvPr/>
        </p:nvGrpSpPr>
        <p:grpSpPr>
          <a:xfrm rot="10800000">
            <a:off x="6367294" y="28698"/>
            <a:ext cx="2017554" cy="5086302"/>
            <a:chOff x="1588750" y="238125"/>
            <a:chExt cx="2078025" cy="5238750"/>
          </a:xfrm>
        </p:grpSpPr>
        <p:sp>
          <p:nvSpPr>
            <p:cNvPr id="213" name="Google Shape;213;p2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2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2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2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2" name="Google Shape;422;p2"/>
          <p:cNvGrpSpPr/>
          <p:nvPr/>
        </p:nvGrpSpPr>
        <p:grpSpPr>
          <a:xfrm rot="10800000">
            <a:off x="6367294" y="28698"/>
            <a:ext cx="2309820" cy="5086302"/>
            <a:chOff x="1287725" y="238125"/>
            <a:chExt cx="2379050" cy="5238750"/>
          </a:xfrm>
        </p:grpSpPr>
        <p:sp>
          <p:nvSpPr>
            <p:cNvPr id="423" name="Google Shape;423;p2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2" name="Google Shape;1842;p6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43" name="Google Shape;1843;p6"/>
          <p:cNvSpPr txBox="1">
            <a:spLocks noGrp="1"/>
          </p:cNvSpPr>
          <p:nvPr>
            <p:ph type="body" idx="1"/>
          </p:nvPr>
        </p:nvSpPr>
        <p:spPr>
          <a:xfrm>
            <a:off x="718300" y="1762650"/>
            <a:ext cx="3242400" cy="3087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844" name="Google Shape;1844;p6"/>
          <p:cNvSpPr txBox="1">
            <a:spLocks noGrp="1"/>
          </p:cNvSpPr>
          <p:nvPr>
            <p:ph type="body" idx="2"/>
          </p:nvPr>
        </p:nvSpPr>
        <p:spPr>
          <a:xfrm>
            <a:off x="4156071" y="1762650"/>
            <a:ext cx="3242400" cy="3087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grpSp>
        <p:nvGrpSpPr>
          <p:cNvPr id="1845" name="Google Shape;1845;p6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1846" name="Google Shape;1846;p6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1847;p6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8" name="Google Shape;1848;p6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1849;p6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0" name="Google Shape;1850;p6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1851;p6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6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1853;p6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1854;p6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1855;p6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6" name="Google Shape;1856;p6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7" name="Google Shape;1857;p6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8" name="Google Shape;1858;p6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9" name="Google Shape;1859;p6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0" name="Google Shape;1860;p6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1" name="Google Shape;1861;p6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2" name="Google Shape;1862;p6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3" name="Google Shape;1863;p6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4" name="Google Shape;1864;p6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1865;p6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6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1867;p6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8" name="Google Shape;1868;p6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9" name="Google Shape;1869;p6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0" name="Google Shape;1870;p6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1" name="Google Shape;1871;p6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2" name="Google Shape;1872;p6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3" name="Google Shape;1873;p6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4" name="Google Shape;1874;p6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5" name="Google Shape;1875;p6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6" name="Google Shape;1876;p6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7" name="Google Shape;1877;p6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8" name="Google Shape;1878;p6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9" name="Google Shape;1879;p6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1880;p6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1" name="Google Shape;1881;p6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2" name="Google Shape;1882;p6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3" name="Google Shape;1883;p6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6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6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6" name="Google Shape;1886;p6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7" name="Google Shape;1887;p6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8" name="Google Shape;1888;p6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9" name="Google Shape;1889;p6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0" name="Google Shape;1890;p6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1" name="Google Shape;1891;p6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2" name="Google Shape;1892;p6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3" name="Google Shape;1893;p6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4" name="Google Shape;1894;p6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5" name="Google Shape;1895;p6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6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7" name="Google Shape;1897;p6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6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6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6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1" name="Google Shape;1901;p6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2" name="Google Shape;1902;p6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03" name="Google Shape;1903;p6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1904" name="Google Shape;1904;p6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5" name="Google Shape;1905;p6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6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7" name="Google Shape;1907;p6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8" name="Google Shape;1908;p6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1909;p6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0" name="Google Shape;1910;p6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6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2" name="Google Shape;1912;p6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3" name="Google Shape;1913;p6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6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6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6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6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6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6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6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6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6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6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4" name="Google Shape;1924;p6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5" name="Google Shape;1925;p6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6" name="Google Shape;1926;p6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7" name="Google Shape;1927;p6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8" name="Google Shape;1928;p6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6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0" name="Google Shape;1930;p6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1" name="Google Shape;1931;p6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2" name="Google Shape;1932;p6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3" name="Google Shape;1933;p6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4" name="Google Shape;1934;p6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5" name="Google Shape;1935;p6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6" name="Google Shape;1936;p6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7" name="Google Shape;1937;p6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8" name="Google Shape;1938;p6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9" name="Google Shape;1939;p6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0" name="Google Shape;1940;p6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1" name="Google Shape;1941;p6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2" name="Google Shape;1942;p6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3" name="Google Shape;1943;p6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4" name="Google Shape;1944;p6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5" name="Google Shape;1945;p6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6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6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6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6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6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6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6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6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6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6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6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6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6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6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6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6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6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6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4" name="Google Shape;1964;p6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6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6" name="Google Shape;1966;p6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1967" name="Google Shape;1967;p6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6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6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6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6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1972;p6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1973;p6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6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6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6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6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6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6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6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1981;p6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6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6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6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6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6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6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6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6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6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6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6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6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6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6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6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6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1998;p6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9" name="Google Shape;1999;p6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2000;p6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6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6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6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6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6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6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6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6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6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0" name="Google Shape;2010;p6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6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6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6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6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6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6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6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6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6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6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6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2" name="Google Shape;2022;p6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6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6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6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6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6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6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6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6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6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6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6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6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6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6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6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6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6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6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6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6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6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6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6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6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6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6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6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6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1" name="Google Shape;2051;p6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6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6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4" name="Google Shape;2054;p6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6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6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6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6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6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6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6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2" name="Google Shape;2062;p6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3" name="Google Shape;2063;p6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6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6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066;p6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6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68" name="Google Shape;2068;p6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2069" name="Google Shape;2069;p6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0" name="Google Shape;2070;p6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1" name="Google Shape;2071;p6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6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073;p6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4" name="Google Shape;2074;p6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5" name="Google Shape;2075;p6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6" name="Google Shape;2076;p6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7" name="Google Shape;2077;p6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8" name="Google Shape;2078;p6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9" name="Google Shape;2079;p6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0" name="Google Shape;2080;p6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1" name="Google Shape;2081;p6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2" name="Google Shape;2082;p6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3" name="Google Shape;2083;p6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4" name="Google Shape;2084;p6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5" name="Google Shape;2085;p6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6" name="Google Shape;2086;p6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7" name="Google Shape;2087;p6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8" name="Google Shape;2088;p6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9" name="Google Shape;2089;p6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0" name="Google Shape;2090;p6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1" name="Google Shape;2091;p6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2" name="Google Shape;2092;p6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3" name="Google Shape;2093;p6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4" name="Google Shape;2094;p6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5" name="Google Shape;2095;p6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6" name="Google Shape;2096;p6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7" name="Google Shape;2097;p6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8" name="Google Shape;2098;p6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9" name="Google Shape;2099;p6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0" name="Google Shape;2100;p6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1" name="Google Shape;2101;p6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2" name="Google Shape;2102;p6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3" name="Google Shape;2103;p6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4" name="Google Shape;2104;p6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5" name="Google Shape;2105;p6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2106;p6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6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8" name="Google Shape;2108;p6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9" name="Google Shape;2109;p6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2110;p6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2111;p6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2" name="Google Shape;2112;p6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3" name="Google Shape;2113;p6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4" name="Google Shape;2114;p6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5" name="Google Shape;2115;p6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6" name="Google Shape;2116;p6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7" name="Google Shape;2117;p6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8" name="Google Shape;2118;p6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19" name="Google Shape;2119;p6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8" name="Google Shape;2678;p9"/>
          <p:cNvSpPr txBox="1">
            <a:spLocks noGrp="1"/>
          </p:cNvSpPr>
          <p:nvPr>
            <p:ph type="body" idx="1"/>
          </p:nvPr>
        </p:nvSpPr>
        <p:spPr>
          <a:xfrm>
            <a:off x="624925" y="4177700"/>
            <a:ext cx="67593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  <p:grpSp>
        <p:nvGrpSpPr>
          <p:cNvPr id="2679" name="Google Shape;2679;p9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2680" name="Google Shape;2680;p9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1" name="Google Shape;2681;p9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2" name="Google Shape;2682;p9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3" name="Google Shape;2683;p9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4" name="Google Shape;2684;p9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5" name="Google Shape;2685;p9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6" name="Google Shape;2686;p9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7" name="Google Shape;2687;p9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8" name="Google Shape;2688;p9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9" name="Google Shape;2689;p9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0" name="Google Shape;2690;p9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1" name="Google Shape;2691;p9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2" name="Google Shape;2692;p9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3" name="Google Shape;2693;p9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4" name="Google Shape;2694;p9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5" name="Google Shape;2695;p9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6" name="Google Shape;2696;p9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7" name="Google Shape;2697;p9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8" name="Google Shape;2698;p9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9" name="Google Shape;2699;p9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0" name="Google Shape;2700;p9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1" name="Google Shape;2701;p9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2" name="Google Shape;2702;p9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3" name="Google Shape;2703;p9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4" name="Google Shape;2704;p9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5" name="Google Shape;2705;p9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6" name="Google Shape;2706;p9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7" name="Google Shape;2707;p9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8" name="Google Shape;2708;p9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9" name="Google Shape;2709;p9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0" name="Google Shape;2710;p9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1" name="Google Shape;2711;p9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2" name="Google Shape;2712;p9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3" name="Google Shape;2713;p9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4" name="Google Shape;2714;p9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5" name="Google Shape;2715;p9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6" name="Google Shape;2716;p9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7" name="Google Shape;2717;p9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8" name="Google Shape;2718;p9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9" name="Google Shape;2719;p9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0" name="Google Shape;2720;p9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1" name="Google Shape;2721;p9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2" name="Google Shape;2722;p9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3" name="Google Shape;2723;p9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4" name="Google Shape;2724;p9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5" name="Google Shape;2725;p9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6" name="Google Shape;2726;p9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7" name="Google Shape;2727;p9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8" name="Google Shape;2728;p9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9" name="Google Shape;2729;p9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0" name="Google Shape;2730;p9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1" name="Google Shape;2731;p9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2" name="Google Shape;2732;p9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3" name="Google Shape;2733;p9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4" name="Google Shape;2734;p9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5" name="Google Shape;2735;p9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6" name="Google Shape;2736;p9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37" name="Google Shape;2737;p9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2738" name="Google Shape;2738;p9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9" name="Google Shape;2739;p9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0" name="Google Shape;2740;p9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1" name="Google Shape;2741;p9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2" name="Google Shape;2742;p9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3" name="Google Shape;2743;p9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4" name="Google Shape;2744;p9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5" name="Google Shape;2745;p9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6" name="Google Shape;2746;p9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7" name="Google Shape;2747;p9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8" name="Google Shape;2748;p9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9" name="Google Shape;2749;p9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0" name="Google Shape;2750;p9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1" name="Google Shape;2751;p9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2" name="Google Shape;2752;p9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3" name="Google Shape;2753;p9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4" name="Google Shape;2754;p9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5" name="Google Shape;2755;p9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6" name="Google Shape;2756;p9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7" name="Google Shape;2757;p9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8" name="Google Shape;2758;p9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9" name="Google Shape;2759;p9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0" name="Google Shape;2760;p9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1" name="Google Shape;2761;p9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2" name="Google Shape;2762;p9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3" name="Google Shape;2763;p9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4" name="Google Shape;2764;p9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5" name="Google Shape;2765;p9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6" name="Google Shape;2766;p9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7" name="Google Shape;2767;p9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8" name="Google Shape;2768;p9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9" name="Google Shape;2769;p9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0" name="Google Shape;2770;p9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1" name="Google Shape;2771;p9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2" name="Google Shape;2772;p9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3" name="Google Shape;2773;p9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4" name="Google Shape;2774;p9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5" name="Google Shape;2775;p9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6" name="Google Shape;2776;p9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7" name="Google Shape;2777;p9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8" name="Google Shape;2778;p9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9" name="Google Shape;2779;p9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0" name="Google Shape;2780;p9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1" name="Google Shape;2781;p9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2" name="Google Shape;2782;p9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3" name="Google Shape;2783;p9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4" name="Google Shape;2784;p9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5" name="Google Shape;2785;p9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6" name="Google Shape;2786;p9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7" name="Google Shape;2787;p9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8" name="Google Shape;2788;p9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9" name="Google Shape;2789;p9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0" name="Google Shape;2790;p9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1" name="Google Shape;2791;p9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2" name="Google Shape;2792;p9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3" name="Google Shape;2793;p9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4" name="Google Shape;2794;p9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5" name="Google Shape;2795;p9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6" name="Google Shape;2796;p9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7" name="Google Shape;2797;p9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8" name="Google Shape;2798;p9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9" name="Google Shape;2799;p9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00" name="Google Shape;2800;p9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2801" name="Google Shape;2801;p9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2" name="Google Shape;2802;p9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3" name="Google Shape;2803;p9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4" name="Google Shape;2804;p9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5" name="Google Shape;2805;p9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6" name="Google Shape;2806;p9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7" name="Google Shape;2807;p9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8" name="Google Shape;2808;p9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9" name="Google Shape;2809;p9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0" name="Google Shape;2810;p9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1" name="Google Shape;2811;p9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2" name="Google Shape;2812;p9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3" name="Google Shape;2813;p9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4" name="Google Shape;2814;p9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5" name="Google Shape;2815;p9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6" name="Google Shape;2816;p9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7" name="Google Shape;2817;p9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8" name="Google Shape;2818;p9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9" name="Google Shape;2819;p9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0" name="Google Shape;2820;p9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1" name="Google Shape;2821;p9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2" name="Google Shape;2822;p9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3" name="Google Shape;2823;p9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4" name="Google Shape;2824;p9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5" name="Google Shape;2825;p9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6" name="Google Shape;2826;p9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7" name="Google Shape;2827;p9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8" name="Google Shape;2828;p9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9" name="Google Shape;2829;p9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0" name="Google Shape;2830;p9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1" name="Google Shape;2831;p9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2" name="Google Shape;2832;p9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3" name="Google Shape;2833;p9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4" name="Google Shape;2834;p9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5" name="Google Shape;2835;p9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6" name="Google Shape;2836;p9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7" name="Google Shape;2837;p9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8" name="Google Shape;2838;p9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9" name="Google Shape;2839;p9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0" name="Google Shape;2840;p9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1" name="Google Shape;2841;p9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2" name="Google Shape;2842;p9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3" name="Google Shape;2843;p9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4" name="Google Shape;2844;p9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5" name="Google Shape;2845;p9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6" name="Google Shape;2846;p9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7" name="Google Shape;2847;p9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8" name="Google Shape;2848;p9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9" name="Google Shape;2849;p9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0" name="Google Shape;2850;p9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1" name="Google Shape;2851;p9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2" name="Google Shape;2852;p9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3" name="Google Shape;2853;p9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4" name="Google Shape;2854;p9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5" name="Google Shape;2855;p9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6" name="Google Shape;2856;p9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7" name="Google Shape;2857;p9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8" name="Google Shape;2858;p9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9" name="Google Shape;2859;p9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0" name="Google Shape;2860;p9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1" name="Google Shape;2861;p9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2" name="Google Shape;2862;p9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3" name="Google Shape;2863;p9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4" name="Google Shape;2864;p9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5" name="Google Shape;2865;p9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6" name="Google Shape;2866;p9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7" name="Google Shape;2867;p9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8" name="Google Shape;2868;p9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9" name="Google Shape;2869;p9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0" name="Google Shape;2870;p9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1" name="Google Shape;2871;p9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2" name="Google Shape;2872;p9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3" name="Google Shape;2873;p9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4" name="Google Shape;2874;p9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5" name="Google Shape;2875;p9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6" name="Google Shape;2876;p9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7" name="Google Shape;2877;p9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8" name="Google Shape;2878;p9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9" name="Google Shape;2879;p9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0" name="Google Shape;2880;p9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1" name="Google Shape;2881;p9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2" name="Google Shape;2882;p9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3" name="Google Shape;2883;p9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4" name="Google Shape;2884;p9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5" name="Google Shape;2885;p9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6" name="Google Shape;2886;p9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7" name="Google Shape;2887;p9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8" name="Google Shape;2888;p9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9" name="Google Shape;2889;p9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0" name="Google Shape;2890;p9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1" name="Google Shape;2891;p9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2" name="Google Shape;2892;p9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3" name="Google Shape;2893;p9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4" name="Google Shape;2894;p9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5" name="Google Shape;2895;p9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6" name="Google Shape;2896;p9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7" name="Google Shape;2897;p9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8" name="Google Shape;2898;p9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9" name="Google Shape;2899;p9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0" name="Google Shape;2900;p9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1" name="Google Shape;2901;p9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02" name="Google Shape;2902;p9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2903" name="Google Shape;2903;p9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4" name="Google Shape;2904;p9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5" name="Google Shape;2905;p9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6" name="Google Shape;2906;p9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7" name="Google Shape;2907;p9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8" name="Google Shape;2908;p9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9" name="Google Shape;2909;p9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0" name="Google Shape;2910;p9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1" name="Google Shape;2911;p9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2" name="Google Shape;2912;p9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3" name="Google Shape;2913;p9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4" name="Google Shape;2914;p9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5" name="Google Shape;2915;p9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6" name="Google Shape;2916;p9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7" name="Google Shape;2917;p9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8" name="Google Shape;2918;p9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9" name="Google Shape;2919;p9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0" name="Google Shape;2920;p9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1" name="Google Shape;2921;p9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2" name="Google Shape;2922;p9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3" name="Google Shape;2923;p9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4" name="Google Shape;2924;p9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5" name="Google Shape;2925;p9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6" name="Google Shape;2926;p9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7" name="Google Shape;2927;p9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8" name="Google Shape;2928;p9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9" name="Google Shape;2929;p9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0" name="Google Shape;2930;p9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1" name="Google Shape;2931;p9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2" name="Google Shape;2932;p9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3" name="Google Shape;2933;p9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4" name="Google Shape;2934;p9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5" name="Google Shape;2935;p9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6" name="Google Shape;2936;p9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7" name="Google Shape;2937;p9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8" name="Google Shape;2938;p9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9" name="Google Shape;2939;p9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0" name="Google Shape;2940;p9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1" name="Google Shape;2941;p9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2" name="Google Shape;2942;p9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3" name="Google Shape;2943;p9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4" name="Google Shape;2944;p9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5" name="Google Shape;2945;p9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6" name="Google Shape;2946;p9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7" name="Google Shape;2947;p9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8" name="Google Shape;2948;p9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9" name="Google Shape;2949;p9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0" name="Google Shape;2950;p9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1" name="Google Shape;2951;p9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2" name="Google Shape;2952;p9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3" name="Google Shape;2953;p9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▪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●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○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■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  <a:lvl2pPr lvl="1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lvl="2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lvl="3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lvl="4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lvl="5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lvl="6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lvl="7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lvl="8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5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iki/%D9%85%D8%A8%D8%AF%D8%A3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iki/%D9%85%D8%A8%D8%AF%D8%A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iki/%D9%85%D8%A8%D8%AF%D8%A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1" name="Google Shape;3841;p14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r"/>
            <a:r>
              <a:rPr lang="ar-DZ" sz="4500" dirty="0"/>
              <a:t>حصص الإشراف</a:t>
            </a:r>
            <a:r>
              <a:rPr lang="fr-FR" sz="4500" dirty="0"/>
              <a:t> </a:t>
            </a:r>
            <a:r>
              <a:rPr lang="ar-DZ" sz="4500" dirty="0"/>
              <a:t>مبدأ</a:t>
            </a:r>
            <a:r>
              <a:rPr lang="fr-FR" sz="4500" dirty="0"/>
              <a:t> </a:t>
            </a:r>
            <a:endParaRPr lang="ar-DZ" sz="4500" dirty="0">
              <a:hlinkClick r:id="rId3"/>
            </a:endParaRPr>
          </a:p>
        </p:txBody>
      </p:sp>
      <p:sp>
        <p:nvSpPr>
          <p:cNvPr id="3843" name="Google Shape;3843;p14"/>
          <p:cNvSpPr txBox="1">
            <a:spLocks noGrp="1"/>
          </p:cNvSpPr>
          <p:nvPr>
            <p:ph type="body" idx="1"/>
          </p:nvPr>
        </p:nvSpPr>
        <p:spPr>
          <a:xfrm>
            <a:off x="428596" y="1571618"/>
            <a:ext cx="7215238" cy="13806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buClr>
                <a:schemeClr val="dk1"/>
              </a:buClr>
              <a:buSzPts val="1100"/>
              <a:buNone/>
            </a:pPr>
            <a:r>
              <a:rPr lang="ar-DZ" sz="3600" dirty="0"/>
              <a:t>الإشراف</a:t>
            </a:r>
            <a:r>
              <a:rPr lang="ar-SA" sz="3600" dirty="0"/>
              <a:t> يعتبر جهاز مساعدة </a:t>
            </a:r>
            <a:r>
              <a:rPr lang="ar-SA" sz="3600" b="1" i="1" dirty="0"/>
              <a:t>للطلبة الجدد من السنة الأولى</a:t>
            </a:r>
            <a:r>
              <a:rPr lang="ar-SA" sz="3600" dirty="0"/>
              <a:t> .</a:t>
            </a:r>
            <a:r>
              <a:rPr lang="fr-FR" sz="3500" dirty="0"/>
              <a:t> </a:t>
            </a:r>
            <a:endParaRPr sz="3500" b="1" spc="300"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3845" name="Google Shape;3845;p14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/>
          </a:p>
        </p:txBody>
      </p:sp>
      <p:sp>
        <p:nvSpPr>
          <p:cNvPr id="5" name="Google Shape;3843;p14"/>
          <p:cNvSpPr txBox="1">
            <a:spLocks noGrp="1"/>
          </p:cNvSpPr>
          <p:nvPr>
            <p:ph type="body" idx="1"/>
          </p:nvPr>
        </p:nvSpPr>
        <p:spPr>
          <a:xfrm>
            <a:off x="0" y="2834220"/>
            <a:ext cx="7643834" cy="13806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buClr>
                <a:schemeClr val="dk1"/>
              </a:buClr>
              <a:buSzPts val="1100"/>
              <a:buNone/>
            </a:pPr>
            <a:r>
              <a:rPr lang="ar-SA" sz="3500" dirty="0"/>
              <a:t>انه لا يعوض لا المحاضرات </a:t>
            </a:r>
            <a:r>
              <a:rPr lang="ar-SA" sz="3500" dirty="0" err="1"/>
              <a:t>و</a:t>
            </a:r>
            <a:r>
              <a:rPr lang="ar-SA" sz="3500" dirty="0"/>
              <a:t> لا الأعمال الموجهة بل يتمثل في مجموعة من الإجراءات يقوم </a:t>
            </a:r>
            <a:r>
              <a:rPr lang="ar-SA" sz="3500" dirty="0" err="1"/>
              <a:t>بها</a:t>
            </a:r>
            <a:r>
              <a:rPr lang="ar-SA" sz="3500" dirty="0"/>
              <a:t> المشرف لدعم </a:t>
            </a:r>
            <a:r>
              <a:rPr lang="ar-SA" sz="3500" dirty="0" err="1"/>
              <a:t>و</a:t>
            </a:r>
            <a:r>
              <a:rPr lang="ar-SA" sz="3500" dirty="0"/>
              <a:t> مساعدة الطلاب للنجاح في دراستهم</a:t>
            </a:r>
            <a:r>
              <a:rPr lang="fr-FR" sz="3500" dirty="0"/>
              <a:t>.</a:t>
            </a:r>
            <a:endParaRPr lang="ar-DZ" sz="3500" dirty="0">
              <a:sym typeface="Titillium Web"/>
            </a:endParaRPr>
          </a:p>
        </p:txBody>
      </p:sp>
    </p:spTree>
  </p:cSld>
  <p:clrMapOvr>
    <a:masterClrMapping/>
  </p:clrMapOvr>
  <p:transition advTm="15015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1" name="Google Shape;3841;p14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r"/>
            <a:r>
              <a:rPr lang="ar-DZ" sz="4500" dirty="0"/>
              <a:t>حصص الإشراف</a:t>
            </a:r>
            <a:r>
              <a:rPr lang="fr-FR" sz="4500" dirty="0"/>
              <a:t> </a:t>
            </a:r>
            <a:r>
              <a:rPr lang="ar-DZ" sz="4500" dirty="0"/>
              <a:t>مبدأ</a:t>
            </a:r>
            <a:r>
              <a:rPr lang="fr-FR" sz="4500" dirty="0"/>
              <a:t> </a:t>
            </a:r>
            <a:endParaRPr lang="ar-DZ" sz="4500" dirty="0">
              <a:hlinkClick r:id="rId3"/>
            </a:endParaRPr>
          </a:p>
        </p:txBody>
      </p:sp>
      <p:sp>
        <p:nvSpPr>
          <p:cNvPr id="3843" name="Google Shape;3843;p14"/>
          <p:cNvSpPr txBox="1">
            <a:spLocks noGrp="1"/>
          </p:cNvSpPr>
          <p:nvPr>
            <p:ph type="body" idx="1"/>
          </p:nvPr>
        </p:nvSpPr>
        <p:spPr>
          <a:xfrm>
            <a:off x="0" y="1571618"/>
            <a:ext cx="7643834" cy="13806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buClr>
                <a:schemeClr val="dk1"/>
              </a:buClr>
              <a:buSzPts val="1100"/>
              <a:buNone/>
            </a:pPr>
            <a:r>
              <a:rPr lang="ar-SA" sz="3500" dirty="0"/>
              <a:t>إن مهمة المشرف تختلف عن مهمة الأستاذ</a:t>
            </a:r>
            <a:r>
              <a:rPr lang="fr-FR" sz="3500" dirty="0"/>
              <a:t> .</a:t>
            </a:r>
            <a:r>
              <a:rPr lang="ar-SA" sz="3500" dirty="0"/>
              <a:t>فمهام وأنشطة المشرف تتمثل في أربعة جوانب رئيسية وهي</a:t>
            </a:r>
            <a:r>
              <a:rPr lang="fr-FR" sz="3500" dirty="0"/>
              <a:t>:</a:t>
            </a:r>
            <a:endParaRPr lang="ar-SA" sz="3500" dirty="0">
              <a:sym typeface="Titillium Web"/>
            </a:endParaRPr>
          </a:p>
        </p:txBody>
      </p:sp>
      <p:sp>
        <p:nvSpPr>
          <p:cNvPr id="3845" name="Google Shape;3845;p14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/>
          </a:p>
        </p:txBody>
      </p:sp>
    </p:spTree>
  </p:cSld>
  <p:clrMapOvr>
    <a:masterClrMapping/>
  </p:clrMapOvr>
  <p:transition advTm="15000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00034" y="428610"/>
            <a:ext cx="5643602" cy="732317"/>
          </a:xfrm>
        </p:spPr>
        <p:txBody>
          <a:bodyPr/>
          <a:lstStyle/>
          <a:p>
            <a:pPr marL="514350" indent="-514350" algn="r" rtl="1">
              <a:buSzPct val="100000"/>
              <a:buFont typeface="+mj-lt"/>
              <a:buAutoNum type="arabicPeriod"/>
            </a:pPr>
            <a:r>
              <a:rPr lang="ar-SA" sz="3200" b="1" dirty="0"/>
              <a:t>الجانب الإعلامي والإداري </a:t>
            </a:r>
            <a:endParaRPr lang="fr-FR" sz="3000" spc="300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527928" y="2571750"/>
            <a:ext cx="5715040" cy="732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/>
          <a:p>
            <a:pPr marL="514350" lvl="0" indent="-514350" algn="r" rtl="1">
              <a:buClr>
                <a:srgbClr val="80BFB7"/>
              </a:buClr>
              <a:buSzPct val="100000"/>
              <a:buFont typeface="+mj-lt"/>
              <a:buAutoNum type="arabicPeriod" startAt="2"/>
            </a:pPr>
            <a:r>
              <a:rPr lang="ar-SA" sz="3200" b="1" dirty="0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rPr>
              <a:t>الجانب </a:t>
            </a:r>
            <a:r>
              <a:rPr lang="ar-SA" sz="3200" b="1" dirty="0" err="1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rPr>
              <a:t>البيداغوجي</a:t>
            </a:r>
            <a:endParaRPr lang="fr-FR" sz="3200" b="1" dirty="0">
              <a:solidFill>
                <a:srgbClr val="80BFB7"/>
              </a:solidFill>
              <a:latin typeface="Dosis Light"/>
              <a:ea typeface="Dosis Light"/>
              <a:cs typeface="Dosis Light"/>
              <a:sym typeface="Dosis Light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000100" y="1000114"/>
            <a:ext cx="4071966" cy="1089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/>
          <a:p>
            <a:pPr marL="358775" lvl="0" indent="-358775" algn="r" rtl="1">
              <a:spcAft>
                <a:spcPts val="1200"/>
              </a:spcAft>
              <a:buClr>
                <a:srgbClr val="80BFB7"/>
              </a:buClr>
              <a:buSzPct val="100000"/>
              <a:buFont typeface="Arial" pitchFamily="34" charset="0"/>
              <a:buChar char="•"/>
            </a:pPr>
            <a:r>
              <a:rPr lang="ar-SA" sz="3000" b="1" i="1" dirty="0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rPr>
              <a:t>التوجيه</a:t>
            </a:r>
            <a:endParaRPr lang="fr-FR" sz="3000" b="1" i="1" dirty="0">
              <a:solidFill>
                <a:srgbClr val="80BFB7"/>
              </a:solidFill>
              <a:latin typeface="Dosis Light"/>
              <a:ea typeface="Dosis Light"/>
              <a:cs typeface="Dosis Light"/>
              <a:sym typeface="Dosis Light"/>
            </a:endParaRPr>
          </a:p>
          <a:p>
            <a:pPr marL="358775" lvl="0" indent="-358775" algn="r" rtl="1">
              <a:spcAft>
                <a:spcPts val="1200"/>
              </a:spcAft>
              <a:buClr>
                <a:srgbClr val="80BFB7"/>
              </a:buClr>
              <a:buSzPct val="100000"/>
              <a:buFont typeface="Arial" pitchFamily="34" charset="0"/>
              <a:buChar char="•"/>
            </a:pPr>
            <a:r>
              <a:rPr lang="ar-SA" sz="3000" b="1" i="1" dirty="0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rPr>
              <a:t>الوساطة</a:t>
            </a:r>
            <a:endParaRPr lang="fr-FR" sz="3000" b="1" i="1" dirty="0">
              <a:solidFill>
                <a:srgbClr val="80BFB7"/>
              </a:solidFill>
              <a:latin typeface="Dosis Light"/>
              <a:ea typeface="Dosis Light"/>
              <a:cs typeface="Dosis Light"/>
              <a:sym typeface="Dosis Light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610252" y="3411069"/>
            <a:ext cx="5643602" cy="732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/>
          <a:p>
            <a:pPr marL="514350" lvl="0" indent="-514350" algn="r" rtl="1">
              <a:buClr>
                <a:srgbClr val="80BFB7"/>
              </a:buClr>
              <a:buSzPct val="100000"/>
              <a:buFont typeface="+mj-lt"/>
              <a:buAutoNum type="arabicPeriod" startAt="3"/>
            </a:pPr>
            <a:r>
              <a:rPr lang="ar-SA" sz="3200" b="1" dirty="0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rPr>
              <a:t>الجوانب المنهجية </a:t>
            </a:r>
            <a:r>
              <a:rPr lang="ar-SA" sz="3200" b="1" dirty="0" err="1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rPr>
              <a:t>و</a:t>
            </a:r>
            <a:r>
              <a:rPr lang="ar-SA" sz="3200" b="1" dirty="0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rPr>
              <a:t> التقنية</a:t>
            </a:r>
            <a:r>
              <a:rPr lang="ar-SA" sz="3200" b="1" dirty="0"/>
              <a:t> </a:t>
            </a:r>
            <a:endParaRPr lang="fr-FR" sz="3000" b="1" spc="300" dirty="0">
              <a:solidFill>
                <a:srgbClr val="80BFB7"/>
              </a:solidFill>
              <a:latin typeface="Dosis Light"/>
              <a:ea typeface="Dosis Light"/>
              <a:cs typeface="Dosis Light"/>
              <a:sym typeface="Dosis Light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022004" y="4196887"/>
            <a:ext cx="4214842" cy="732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/>
          <a:p>
            <a:pPr marL="514350" lvl="0" indent="-514350" algn="r" rtl="1">
              <a:buClr>
                <a:srgbClr val="80BFB7"/>
              </a:buClr>
              <a:buSzPct val="100000"/>
              <a:buFont typeface="+mj-lt"/>
              <a:buAutoNum type="arabicPeriod" startAt="4"/>
            </a:pPr>
            <a:r>
              <a:rPr lang="ar-SA" sz="3200" b="1" dirty="0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rPr>
              <a:t>الجانب النفسي</a:t>
            </a:r>
            <a:r>
              <a:rPr lang="ar-SA" sz="3200" b="1" dirty="0"/>
              <a:t> </a:t>
            </a:r>
            <a:endParaRPr lang="fr-FR" sz="3000" b="1" spc="300" dirty="0">
              <a:solidFill>
                <a:srgbClr val="80BFB7"/>
              </a:solidFill>
              <a:latin typeface="Dosis Light"/>
              <a:ea typeface="Dosis Light"/>
              <a:cs typeface="Dosis Light"/>
              <a:sym typeface="Dosis Light"/>
            </a:endParaRPr>
          </a:p>
        </p:txBody>
      </p:sp>
    </p:spTree>
  </p:cSld>
  <p:clrMapOvr>
    <a:masterClrMapping/>
  </p:clrMapOvr>
  <p:transition advTm="14000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DFA7515-4018-B641-8566-08F6D9D4D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48" y="1142990"/>
            <a:ext cx="6761100" cy="857400"/>
          </a:xfrm>
        </p:spPr>
        <p:txBody>
          <a:bodyPr/>
          <a:lstStyle/>
          <a:p>
            <a:pPr algn="ctr"/>
            <a:r>
              <a:rPr lang="fr-FR" sz="6600" dirty="0"/>
              <a:t>Portes ouvertes sur le Tutorat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0FA36F3-3FCF-D631-0E1B-A5BB3BC36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0034" y="1857370"/>
            <a:ext cx="6950044" cy="3087000"/>
          </a:xfrm>
        </p:spPr>
        <p:txBody>
          <a:bodyPr/>
          <a:lstStyle/>
          <a:p>
            <a:pPr algn="ctr"/>
            <a:r>
              <a:rPr lang="fr-FR" sz="3600" dirty="0">
                <a:solidFill>
                  <a:srgbClr val="0B87A1"/>
                </a:solidFill>
                <a:latin typeface="Dosis Light"/>
                <a:sym typeface="Dosis Light"/>
              </a:rPr>
              <a:t>2023-2024</a:t>
            </a:r>
          </a:p>
          <a:p>
            <a:pPr algn="ctr"/>
            <a:endParaRPr lang="fr-FR" sz="2800" dirty="0"/>
          </a:p>
          <a:p>
            <a:pPr marL="114300" indent="0" algn="ctr">
              <a:buNone/>
            </a:pPr>
            <a:r>
              <a:rPr lang="fr-FR" sz="4400" b="1" dirty="0"/>
              <a:t>Mardi 10 octobre 2023</a:t>
            </a:r>
          </a:p>
          <a:p>
            <a:pPr algn="ctr"/>
            <a:r>
              <a:rPr lang="fr-FR" sz="4400" b="1" dirty="0"/>
              <a:t>10h00 --- 14h00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7057AEEF-C99A-EC6D-D01A-F22E8F36C1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4483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1" name="Google Shape;3841;p14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Principe des séances tutorales</a:t>
            </a:r>
            <a:endParaRPr dirty="0"/>
          </a:p>
        </p:txBody>
      </p:sp>
      <p:sp>
        <p:nvSpPr>
          <p:cNvPr id="3843" name="Google Shape;3843;p14"/>
          <p:cNvSpPr txBox="1">
            <a:spLocks noGrp="1"/>
          </p:cNvSpPr>
          <p:nvPr>
            <p:ph type="body" idx="1"/>
          </p:nvPr>
        </p:nvSpPr>
        <p:spPr>
          <a:xfrm>
            <a:off x="718300" y="1762650"/>
            <a:ext cx="6925534" cy="18806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fr-FR" sz="2500" b="1" spc="300" dirty="0"/>
              <a:t>Le tutorat est un acte volontaire dont la mission est d’accompagner l’étudiant pour lui faciliter l’intégration dans la vie universitaire et l’accès aux informations du monde du travail.</a:t>
            </a:r>
            <a:endParaRPr sz="2500" b="1" spc="300"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3845" name="Google Shape;3845;p14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</p:spTree>
  </p:cSld>
  <p:clrMapOvr>
    <a:masterClrMapping/>
  </p:clrMapOvr>
  <p:transition advTm="15250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1" name="Google Shape;3841;p14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Principe des séances tutorales</a:t>
            </a:r>
            <a:endParaRPr dirty="0"/>
          </a:p>
        </p:txBody>
      </p:sp>
      <p:sp>
        <p:nvSpPr>
          <p:cNvPr id="3843" name="Google Shape;3843;p14"/>
          <p:cNvSpPr txBox="1">
            <a:spLocks noGrp="1"/>
          </p:cNvSpPr>
          <p:nvPr>
            <p:ph type="body" idx="1"/>
          </p:nvPr>
        </p:nvSpPr>
        <p:spPr>
          <a:xfrm>
            <a:off x="718300" y="1762650"/>
            <a:ext cx="6925534" cy="11662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fr-FR" sz="2500" b="1" spc="300" dirty="0"/>
              <a:t>Le tutorat est un dispositif d’aide aux étudiants de </a:t>
            </a:r>
            <a:r>
              <a:rPr lang="fr-FR" sz="2800" b="1" i="1" dirty="0"/>
              <a:t>première année licence</a:t>
            </a:r>
            <a:r>
              <a:rPr lang="fr-FR" sz="2800" dirty="0"/>
              <a:t>. </a:t>
            </a:r>
            <a:endParaRPr sz="2500" b="1" spc="300"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3845" name="Google Shape;3845;p14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  <p:sp>
        <p:nvSpPr>
          <p:cNvPr id="5" name="Google Shape;3843;p14"/>
          <p:cNvSpPr txBox="1">
            <a:spLocks noGrp="1"/>
          </p:cNvSpPr>
          <p:nvPr>
            <p:ph type="body" idx="1"/>
          </p:nvPr>
        </p:nvSpPr>
        <p:spPr>
          <a:xfrm>
            <a:off x="714348" y="2857502"/>
            <a:ext cx="6925534" cy="2071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fr-FR" sz="2500" b="1" spc="300" dirty="0"/>
              <a:t>Il ne s’agit pas de cours ni de TD mais c’est des actions qui permettent d’aider les étudiants pour qu’ils réussissent dans leurs études.</a:t>
            </a:r>
            <a:endParaRPr lang="fr-FR" sz="2500" b="1" spc="300" dirty="0">
              <a:sym typeface="Titillium Web"/>
            </a:endParaRPr>
          </a:p>
        </p:txBody>
      </p:sp>
    </p:spTree>
  </p:cSld>
  <p:clrMapOvr>
    <a:masterClrMapping/>
  </p:clrMapOvr>
  <p:transition advTm="15016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1" name="Google Shape;3841;p14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Principe des séances tutorales</a:t>
            </a:r>
            <a:endParaRPr dirty="0"/>
          </a:p>
        </p:txBody>
      </p:sp>
      <p:sp>
        <p:nvSpPr>
          <p:cNvPr id="3843" name="Google Shape;3843;p14"/>
          <p:cNvSpPr txBox="1">
            <a:spLocks noGrp="1"/>
          </p:cNvSpPr>
          <p:nvPr>
            <p:ph type="body" idx="1"/>
          </p:nvPr>
        </p:nvSpPr>
        <p:spPr>
          <a:xfrm>
            <a:off x="718300" y="1762650"/>
            <a:ext cx="6925534" cy="11662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fr-FR" sz="2500" b="1" spc="300" dirty="0"/>
              <a:t>La tâche du tuteur diffère de celle de l’enseignant. Les missions et activités du tuteur revêtent quatre principaux aspects :</a:t>
            </a:r>
            <a:endParaRPr lang="fr-FR" sz="2500" b="1" spc="300" dirty="0">
              <a:sym typeface="Titillium Web"/>
            </a:endParaRPr>
          </a:p>
        </p:txBody>
      </p:sp>
      <p:sp>
        <p:nvSpPr>
          <p:cNvPr id="3845" name="Google Shape;3845;p14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</p:spTree>
  </p:cSld>
  <p:clrMapOvr>
    <a:masterClrMapping/>
  </p:clrMapOvr>
  <p:transition advTm="15500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20" y="428610"/>
            <a:ext cx="6715172" cy="732317"/>
          </a:xfrm>
        </p:spPr>
        <p:txBody>
          <a:bodyPr/>
          <a:lstStyle/>
          <a:p>
            <a:pPr marL="358775" indent="-358775">
              <a:buSzPct val="100000"/>
              <a:buFont typeface="+mj-lt"/>
              <a:buAutoNum type="arabicPeriod"/>
            </a:pPr>
            <a:r>
              <a:rPr lang="fr-FR" sz="3000" b="1" spc="300" dirty="0"/>
              <a:t>Aspect informatif et administratif</a:t>
            </a:r>
            <a:endParaRPr lang="fr-FR" sz="3000" spc="300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250044" y="1696555"/>
            <a:ext cx="6715172" cy="732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/>
          <a:p>
            <a:pPr marL="514350" lvl="0" indent="-514350">
              <a:buClr>
                <a:srgbClr val="80BFB7"/>
              </a:buClr>
              <a:buSzPct val="100000"/>
              <a:buFont typeface="+mj-lt"/>
              <a:buAutoNum type="arabicPeriod" startAt="2"/>
            </a:pPr>
            <a:r>
              <a:rPr lang="fr-FR" sz="3000" b="1" spc="300" dirty="0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rPr>
              <a:t>Aspects pédagogiques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000100" y="1000115"/>
            <a:ext cx="5012060" cy="732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/>
          <a:p>
            <a:pPr lvl="0">
              <a:spcAft>
                <a:spcPts val="1200"/>
              </a:spcAft>
              <a:buClr>
                <a:srgbClr val="80BFB7"/>
              </a:buClr>
              <a:buSzPct val="100000"/>
            </a:pPr>
            <a:r>
              <a:rPr lang="fr-FR" sz="3000" b="1" i="1" spc="300" dirty="0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rPr>
              <a:t>Orientation et Médiation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50044" y="2428872"/>
            <a:ext cx="6715172" cy="732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/>
          <a:p>
            <a:pPr marL="514350" lvl="0" indent="-514350">
              <a:buClr>
                <a:srgbClr val="80BFB7"/>
              </a:buClr>
              <a:buSzPct val="100000"/>
              <a:buFont typeface="+mj-lt"/>
              <a:buAutoNum type="arabicPeriod" startAt="3"/>
            </a:pPr>
            <a:r>
              <a:rPr lang="fr-FR" sz="3000" b="1" spc="300" dirty="0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rPr>
              <a:t>Aspects méthodologiques et techniques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31116" y="3491469"/>
            <a:ext cx="6715172" cy="732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/>
          <a:p>
            <a:pPr marL="514350" lvl="0" indent="-514350">
              <a:buClr>
                <a:srgbClr val="80BFB7"/>
              </a:buClr>
              <a:buSzPct val="100000"/>
              <a:buFont typeface="+mj-lt"/>
              <a:buAutoNum type="arabicPeriod" startAt="4"/>
            </a:pPr>
            <a:r>
              <a:rPr lang="fr-FR" sz="3000" b="1" spc="300" dirty="0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rPr>
              <a:t>Aspect Psychologique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xmlns="" id="{0FFC09D2-81B5-E5A7-BC3C-8E6CFB8FC63F}"/>
              </a:ext>
            </a:extLst>
          </p:cNvPr>
          <p:cNvSpPr txBox="1">
            <a:spLocks/>
          </p:cNvSpPr>
          <p:nvPr/>
        </p:nvSpPr>
        <p:spPr>
          <a:xfrm>
            <a:off x="251520" y="4215697"/>
            <a:ext cx="6715172" cy="732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/>
          <a:p>
            <a:pPr lvl="0">
              <a:buClr>
                <a:srgbClr val="80BFB7"/>
              </a:buClr>
              <a:buSzPct val="100000"/>
            </a:pPr>
            <a:r>
              <a:rPr lang="fr-FR" sz="3000" b="1" spc="300" dirty="0">
                <a:solidFill>
                  <a:srgbClr val="80BFB7"/>
                </a:solidFill>
                <a:latin typeface="Dosis Light"/>
                <a:ea typeface="Dosis Light"/>
                <a:cs typeface="Dosis Light"/>
                <a:sym typeface="Dosis Light"/>
              </a:rPr>
              <a:t>5. Aspect Professionnel</a:t>
            </a:r>
          </a:p>
        </p:txBody>
      </p:sp>
    </p:spTree>
  </p:cSld>
  <p:clrMapOvr>
    <a:masterClrMapping/>
  </p:clrMapOvr>
  <p:transition advTm="15578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36AAEB3-FFB2-2928-AC5C-CC83918B5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dirty="0" err="1"/>
              <a:t>أبوابمفتوحة</a:t>
            </a:r>
            <a:r>
              <a:rPr lang="ar-DZ" dirty="0"/>
              <a:t> حول الإشراف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D0878309-AF34-2D53-7E35-73394D447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300" y="1762650"/>
            <a:ext cx="6761100" cy="3087000"/>
          </a:xfrm>
        </p:spPr>
        <p:txBody>
          <a:bodyPr/>
          <a:lstStyle/>
          <a:p>
            <a:pPr algn="ctr" rtl="1"/>
            <a:r>
              <a:rPr lang="ar-DZ" sz="3600" dirty="0">
                <a:solidFill>
                  <a:srgbClr val="0B87A1"/>
                </a:solidFill>
                <a:latin typeface="Dosis Light" pitchFamily="2" charset="0"/>
                <a:sym typeface="Dosis Light"/>
              </a:rPr>
              <a:t>2023-2024</a:t>
            </a:r>
            <a:endParaRPr lang="fr-FR" sz="3600" dirty="0">
              <a:solidFill>
                <a:srgbClr val="0B87A1"/>
              </a:solidFill>
              <a:latin typeface="Dosis Light" pitchFamily="2" charset="0"/>
              <a:sym typeface="Dosis Light"/>
            </a:endParaRPr>
          </a:p>
          <a:p>
            <a:pPr algn="ctr"/>
            <a:endParaRPr lang="fr-FR" sz="1800" dirty="0"/>
          </a:p>
          <a:p>
            <a:pPr algn="ctr" rtl="1"/>
            <a:r>
              <a:rPr lang="ar-DZ" sz="2800" dirty="0"/>
              <a:t>الثلاثاء10 أكتوبر 2023</a:t>
            </a:r>
            <a:endParaRPr lang="fr-FR" sz="2800" dirty="0"/>
          </a:p>
          <a:p>
            <a:pPr algn="ctr" rtl="1"/>
            <a:r>
              <a:rPr lang="ar-DZ" sz="2800" dirty="0"/>
              <a:t>10سا --- 14سا</a:t>
            </a:r>
            <a:endParaRPr lang="fr-FR" sz="280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64C3EC48-93A9-8F2F-FE8B-7A3D37FC1F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88381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1" name="Google Shape;3841;p14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r"/>
            <a:r>
              <a:rPr lang="ar-DZ" sz="4500" dirty="0"/>
              <a:t>حصص الإشراف</a:t>
            </a:r>
            <a:r>
              <a:rPr lang="fr-FR" sz="4500" dirty="0"/>
              <a:t> </a:t>
            </a:r>
            <a:r>
              <a:rPr lang="ar-DZ" sz="4500" dirty="0"/>
              <a:t>مبدأ</a:t>
            </a:r>
            <a:r>
              <a:rPr lang="fr-FR" sz="4500" dirty="0"/>
              <a:t> </a:t>
            </a:r>
            <a:endParaRPr lang="ar-DZ" sz="4500" dirty="0">
              <a:hlinkClick r:id="rId3"/>
            </a:endParaRPr>
          </a:p>
        </p:txBody>
      </p:sp>
      <p:sp>
        <p:nvSpPr>
          <p:cNvPr id="3843" name="Google Shape;3843;p14"/>
          <p:cNvSpPr txBox="1">
            <a:spLocks noGrp="1"/>
          </p:cNvSpPr>
          <p:nvPr>
            <p:ph type="body" idx="1"/>
          </p:nvPr>
        </p:nvSpPr>
        <p:spPr>
          <a:xfrm>
            <a:off x="428596" y="1762650"/>
            <a:ext cx="7215238" cy="18806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buClr>
                <a:schemeClr val="dk1"/>
              </a:buClr>
              <a:buSzPts val="1100"/>
              <a:buNone/>
            </a:pPr>
            <a:r>
              <a:rPr lang="ar-DZ" sz="3500" dirty="0"/>
              <a:t>الإشراف هو عمل طوعي تتمثل مهمته في مرافقة الطالب لتسهيل اندماجه في الحياة الجامعية وحصوله على المعلومات حول عالم الشغل</a:t>
            </a:r>
            <a:r>
              <a:rPr lang="fr-FR" sz="3500" dirty="0"/>
              <a:t>. </a:t>
            </a:r>
            <a:endParaRPr sz="3500" b="1" spc="300"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3845" name="Google Shape;3845;p14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</p:spTree>
  </p:cSld>
  <p:clrMapOvr>
    <a:masterClrMapping/>
  </p:clrMapOvr>
  <p:transition advTm="14937">
    <p:fade thruBlk="1"/>
  </p:transition>
</p:sld>
</file>

<file path=ppt/theme/theme1.xml><?xml version="1.0" encoding="utf-8"?>
<a:theme xmlns:a="http://schemas.openxmlformats.org/drawingml/2006/main" name="Mowbra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246</Words>
  <Application>Microsoft Office PowerPoint</Application>
  <PresentationFormat>Affichage à l'écran (16:9)</PresentationFormat>
  <Paragraphs>44</Paragraphs>
  <Slides>12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Dosis Light</vt:lpstr>
      <vt:lpstr>Titillium Web Light</vt:lpstr>
      <vt:lpstr>Titillium Web</vt:lpstr>
      <vt:lpstr>Mowbray template</vt:lpstr>
      <vt:lpstr>Diapositive 1</vt:lpstr>
      <vt:lpstr>Portes ouvertes sur le Tutorat</vt:lpstr>
      <vt:lpstr>Principe des séances tutorales</vt:lpstr>
      <vt:lpstr>Principe des séances tutorales</vt:lpstr>
      <vt:lpstr>Principe des séances tutorales</vt:lpstr>
      <vt:lpstr>Aspect informatif et administratif</vt:lpstr>
      <vt:lpstr>Diapositive 7</vt:lpstr>
      <vt:lpstr>أبوابمفتوحة حول الإشراف</vt:lpstr>
      <vt:lpstr>حصص الإشراف مبدأ </vt:lpstr>
      <vt:lpstr>حصص الإشراف مبدأ </vt:lpstr>
      <vt:lpstr>حصص الإشراف مبدأ </vt:lpstr>
      <vt:lpstr>الجانب الإعلامي والإداري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cp:lastModifiedBy>avril 2023</cp:lastModifiedBy>
  <cp:revision>24</cp:revision>
  <dcterms:modified xsi:type="dcterms:W3CDTF">2023-10-09T09:38:20Z</dcterms:modified>
</cp:coreProperties>
</file>